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20"/>
  </p:notesMasterIdLst>
  <p:sldIdLst>
    <p:sldId id="256" r:id="rId4"/>
    <p:sldId id="315" r:id="rId5"/>
    <p:sldId id="259" r:id="rId6"/>
    <p:sldId id="260" r:id="rId7"/>
    <p:sldId id="290" r:id="rId8"/>
    <p:sldId id="291" r:id="rId9"/>
    <p:sldId id="263" r:id="rId10"/>
    <p:sldId id="262" r:id="rId11"/>
    <p:sldId id="268" r:id="rId12"/>
    <p:sldId id="269" r:id="rId13"/>
    <p:sldId id="289" r:id="rId14"/>
    <p:sldId id="264" r:id="rId15"/>
    <p:sldId id="267" r:id="rId16"/>
    <p:sldId id="266" r:id="rId17"/>
    <p:sldId id="270" r:id="rId18"/>
    <p:sldId id="274" r:id="rId19"/>
    <p:sldId id="275" r:id="rId21"/>
    <p:sldId id="271" r:id="rId22"/>
    <p:sldId id="272" r:id="rId23"/>
    <p:sldId id="279" r:id="rId24"/>
    <p:sldId id="288" r:id="rId25"/>
    <p:sldId id="276" r:id="rId26"/>
    <p:sldId id="277" r:id="rId27"/>
    <p:sldId id="278" r:id="rId28"/>
    <p:sldId id="273" r:id="rId29"/>
    <p:sldId id="280" r:id="rId30"/>
    <p:sldId id="281" r:id="rId31"/>
    <p:sldId id="282" r:id="rId32"/>
    <p:sldId id="283" r:id="rId33"/>
  </p:sldIdLst>
  <p:sldSz cx="9144000" cy="6858000" type="screen4x3"/>
  <p:notesSz cx="6858000" cy="9144000"/>
  <p:custDataLst>
    <p:tags r:id="rId37"/>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58"/>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7" Type="http://schemas.openxmlformats.org/officeDocument/2006/relationships/tags" Target="tags/tag67.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alpha val="17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3602038"/>
            <a:ext cx="6858000" cy="1655762"/>
          </a:xfrm>
        </p:spPr>
        <p:txBody>
          <a:bodyPr/>
          <a:lstStyle>
            <a:lvl1pPr marL="0" indent="0" algn="ctr">
              <a:buNone/>
              <a:defRPr sz="180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a:xfrm>
            <a:off x="3060065" y="6236970"/>
            <a:ext cx="2895600" cy="476250"/>
          </a:xfrm>
        </p:spPr>
        <p:txBody>
          <a:bodyPr/>
          <a:lstStyle>
            <a:lvl1pPr>
              <a:defRPr>
                <a:noFill/>
              </a:defRPr>
            </a:lvl1pPr>
          </a:lstStyle>
          <a:p>
            <a:pPr lvl="0"/>
            <a:r>
              <a:rPr lang="zh-CN" altLang="en-US">
                <a:latin typeface="Arial" panose="020B0604020202020204" pitchFamily="34" charset="0"/>
              </a:rPr>
              <a:t>联系：</a:t>
            </a:r>
            <a:r>
              <a:rPr lang="en-US" altLang="zh-CN">
                <a:latin typeface="Arial" panose="020B0604020202020204" pitchFamily="34" charset="0"/>
              </a:rPr>
              <a:t>17801302597</a:t>
            </a:r>
            <a:endParaRPr lang="en-US" altLang="zh-CN">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899100" y="914400"/>
            <a:ext cx="7349400" cy="2570400"/>
          </a:xfrm>
        </p:spPr>
        <p:txBody>
          <a:bodyPr lIns="90000" tIns="46800" rIns="90000" bIns="46800" anchor="b" anchorCtr="0">
            <a:normAutofit/>
          </a:bodyPr>
          <a:lstStyle>
            <a:lvl1pPr algn="ctr">
              <a:defRPr sz="45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899100" y="3560400"/>
            <a:ext cx="7349400" cy="1472400"/>
          </a:xfrm>
        </p:spPr>
        <p:txBody>
          <a:bodyPr lIns="90000" tIns="46800" rIns="90000" bIns="46800">
            <a:normAutofit/>
          </a:bodyPr>
          <a:lstStyle>
            <a:lvl1pPr marL="0" indent="0" algn="ctr">
              <a:lnSpc>
                <a:spcPct val="110000"/>
              </a:lnSpc>
              <a:buNone/>
              <a:defRPr sz="1800" spc="2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456300" y="1490400"/>
            <a:ext cx="82269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493100" y="3848400"/>
            <a:ext cx="5826600" cy="766800"/>
          </a:xfrm>
        </p:spPr>
        <p:txBody>
          <a:bodyPr lIns="90000" tIns="46800" rIns="90000" bIns="46800" anchor="b" anchorCtr="0">
            <a:normAutofit/>
          </a:bodyPr>
          <a:lstStyle>
            <a:lvl1pPr>
              <a:defRPr sz="33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493100" y="4615200"/>
            <a:ext cx="5826600" cy="867600"/>
          </a:xfrm>
        </p:spPr>
        <p:txBody>
          <a:bodyPr lIns="90000" tIns="46800" rIns="90000" bIns="46800">
            <a:normAutofit/>
          </a:bodyPr>
          <a:lstStyle>
            <a:lvl1pPr marL="0" indent="0">
              <a:buNone/>
              <a:defRPr sz="1350">
                <a:solidFill>
                  <a:schemeClr val="tx1">
                    <a:lumMod val="65000"/>
                    <a:lumOff val="3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456300" y="1501200"/>
            <a:ext cx="38826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4808700" y="1501200"/>
            <a:ext cx="38826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456300" y="1429200"/>
            <a:ext cx="4006800" cy="381600"/>
          </a:xfrm>
        </p:spPr>
        <p:txBody>
          <a:bodyPr lIns="101600" tIns="38100" rIns="76200" bIns="3810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456300" y="1854000"/>
            <a:ext cx="40068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4676813" y="1421729"/>
            <a:ext cx="4006800" cy="381600"/>
          </a:xfrm>
        </p:spPr>
        <p:txBody>
          <a:bodyPr vert="horz" lIns="101600" tIns="38100" rIns="76200" bIns="38100" rtlCol="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4676813" y="1854000"/>
            <a:ext cx="40068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00" y="608400"/>
            <a:ext cx="82269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no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395605" y="548323"/>
            <a:ext cx="8229600" cy="1143000"/>
          </a:xfrm>
        </p:spPr>
        <p:txBody>
          <a:bodyPr/>
          <a:lstStyle/>
          <a:p>
            <a:r>
              <a:rPr lang="zh-CN" altLang="en-US" smtClean="0"/>
              <a:t>单击此处编辑母版标题样式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456300" y="1555200"/>
            <a:ext cx="3924808" cy="4608000"/>
          </a:xfrm>
        </p:spPr>
        <p:txBody>
          <a:bodyPr vert="horz" lIns="90000" tIns="46800" rIns="90000" bIns="46800" rtlCol="0">
            <a:normAutofit/>
          </a:bodyPr>
          <a:lstStyle>
            <a:lvl1pPr>
              <a:buNone/>
              <a:defRPr sz="1200"/>
            </a:lvl1pPr>
          </a:lstStyle>
          <a:p>
            <a:pPr lvl="0"/>
            <a:endParaRPr lang="zh-CN" altLang="en-US"/>
          </a:p>
        </p:txBody>
      </p:sp>
      <p:sp>
        <p:nvSpPr>
          <p:cNvPr id="4" name="文本占位符 3"/>
          <p:cNvSpPr>
            <a:spLocks noGrp="1"/>
          </p:cNvSpPr>
          <p:nvPr>
            <p:ph type="body" sz="half" idx="2"/>
            <p:custDataLst>
              <p:tags r:id="rId3"/>
            </p:custDataLst>
          </p:nvPr>
        </p:nvSpPr>
        <p:spPr>
          <a:xfrm>
            <a:off x="4762800" y="1555200"/>
            <a:ext cx="3920400" cy="4608000"/>
          </a:xfrm>
        </p:spPr>
        <p:txBody>
          <a:bodyPr vert="horz" lIns="90000" tIns="46800" rIns="90000" bIns="46800" rtlCol="0">
            <a:normAutofit/>
          </a:bodyPr>
          <a:lstStyle>
            <a:lvl1pPr>
              <a:buNone/>
              <a:defRPr sz="12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7676100" y="914400"/>
            <a:ext cx="783000" cy="5029200"/>
          </a:xfrm>
        </p:spPr>
        <p:txBody>
          <a:bodyPr vert="eaVert" lIns="90000" tIns="46800" rIns="90000" bIns="46800" rtlCol="0" anchor="ctr" anchorCtr="0">
            <a:normAutofit/>
          </a:bodyPr>
          <a:lstStyle>
            <a:lvl1pPr>
              <a:buNone/>
              <a:defRPr sz="21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685800" y="914400"/>
            <a:ext cx="6876900" cy="5029200"/>
          </a:xfrm>
        </p:spPr>
        <p:txBody>
          <a:bodyPr vert="eaVert" lIns="46800" tIns="46800" rIns="46800" bIns="46800"/>
          <a:lstStyle>
            <a:lvl1pPr marL="171450" indent="-171450">
              <a:spcAft>
                <a:spcPts val="1000"/>
              </a:spcAft>
              <a:defRPr spc="300"/>
            </a:lvl1pPr>
            <a:lvl2pPr marL="514350" indent="-171450">
              <a:defRPr spc="300"/>
            </a:lvl2pPr>
            <a:lvl3pPr marL="857250" indent="-171450">
              <a:defRPr spc="300"/>
            </a:lvl3pPr>
            <a:lvl4pPr marL="1200150" indent="-171450">
              <a:defRPr spc="300"/>
            </a:lvl4pPr>
            <a:lvl5pPr marL="1543050" indent="-17145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456300" y="774000"/>
            <a:ext cx="82296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899100" y="2484000"/>
            <a:ext cx="7349400" cy="1018800"/>
          </a:xfrm>
        </p:spPr>
        <p:txBody>
          <a:bodyPr vert="horz" lIns="90000" tIns="46800" rIns="90000" bIns="46800" rtlCol="0" anchor="t" anchorCtr="0">
            <a:normAutofit/>
          </a:bodyPr>
          <a:lstStyle>
            <a:lvl1pPr algn="ctr">
              <a:defRPr sz="45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899100" y="3560400"/>
            <a:ext cx="7349400" cy="471600"/>
          </a:xfrm>
        </p:spPr>
        <p:txBody>
          <a:bodyPr lIns="90000" tIns="46800" rIns="90000" bIns="46800">
            <a:normAutofit/>
          </a:bodyPr>
          <a:lstStyle>
            <a:lvl1pPr algn="ctr">
              <a:lnSpc>
                <a:spcPct val="110000"/>
              </a:lnSpc>
              <a:buNone/>
              <a:defRPr sz="18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8" Type="http://schemas.openxmlformats.org/officeDocument/2006/relationships/theme" Target="../theme/theme2.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28775"/>
            <a:ext cx="8229600" cy="4525963"/>
          </a:xfrm>
          <a:prstGeom prst="rect">
            <a:avLst/>
          </a:prstGeom>
          <a:gradFill flip="none">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en-US" altLang="zh-CN">
              <a:latin typeface="Arial" panose="020B0604020202020204" pitchFamily="34" charset="0"/>
            </a:endParaRPr>
          </a:p>
        </p:txBody>
      </p:sp>
      <p:sp>
        <p:nvSpPr>
          <p:cNvPr id="1030" name="灯片编号占位符 1029"/>
          <p:cNvSpPr>
            <a:spLocks noGrp="1"/>
          </p:cNvSpPr>
          <p:nvPr>
            <p:ph type="sldNum" sz="quarter" idx="4"/>
          </p:nvPr>
        </p:nvSpPr>
        <p:spPr>
          <a:xfrm>
            <a:off x="5723890" y="6365240"/>
            <a:ext cx="3333115" cy="316230"/>
          </a:xfrm>
          <a:prstGeom prst="rect">
            <a:avLst/>
          </a:prstGeom>
          <a:solidFill>
            <a:schemeClr val="bg1">
              <a:alpha val="0"/>
            </a:schemeClr>
          </a:solidFill>
          <a:ln w="9525">
            <a:noFill/>
          </a:ln>
        </p:spPr>
        <p:txBody>
          <a:bodyPr/>
          <a:lstStyle>
            <a:lvl1pPr algn="r">
              <a:defRPr sz="1400"/>
            </a:lvl1pPr>
          </a:lstStyle>
          <a:p>
            <a:pPr lvl="0"/>
            <a:r>
              <a:rPr lang="zh-CN" altLang="en-US">
                <a:sym typeface="+mn-ea"/>
              </a:rPr>
              <a:t>交流讨论联系</a:t>
            </a:r>
            <a:r>
              <a:rPr lang="en-US" altLang="zh-CN">
                <a:sym typeface="+mn-ea"/>
              </a:rPr>
              <a:t>17801302597</a:t>
            </a:r>
            <a:endParaRPr lang="en-US" altLang="zh-CN">
              <a:latin typeface="Arial" panose="020B0604020202020204" pitchFamily="34" charset="0"/>
            </a:endParaRPr>
          </a:p>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
        <p:nvSpPr>
          <p:cNvPr id="2" name="文本框 1"/>
          <p:cNvSpPr txBox="1"/>
          <p:nvPr userDrawn="1"/>
        </p:nvSpPr>
        <p:spPr>
          <a:xfrm rot="360000">
            <a:off x="4078605" y="4674235"/>
            <a:ext cx="3183255" cy="368300"/>
          </a:xfrm>
          <a:prstGeom prst="rect">
            <a:avLst/>
          </a:prstGeom>
          <a:blipFill rotWithShape="1">
            <a:blip r:embed="rId13">
              <a:alphaModFix amt="0"/>
            </a:blip>
            <a:tile tx="0" ty="0" sx="100000" sy="100000" flip="none" algn="tl"/>
          </a:blipFill>
        </p:spPr>
        <p:txBody>
          <a:bodyPr wrap="square" rtlCol="0">
            <a:spAutoFit/>
          </a:bodyPr>
          <a:p>
            <a:r>
              <a:rPr lang="zh-CN" altLang="en-US">
                <a:solidFill>
                  <a:schemeClr val="bg1">
                    <a:alpha val="89000"/>
                  </a:schemeClr>
                </a:solidFill>
              </a:rPr>
              <a:t>欢迎交流</a:t>
            </a:r>
            <a:r>
              <a:rPr lang="en-US" altLang="zh-CN">
                <a:solidFill>
                  <a:schemeClr val="bg1">
                    <a:alpha val="89000"/>
                  </a:schemeClr>
                </a:solidFill>
              </a:rPr>
              <a:t>17801302597</a:t>
            </a:r>
            <a:endParaRPr lang="en-US" altLang="zh-CN">
              <a:solidFill>
                <a:schemeClr val="bg1">
                  <a:alpha val="89000"/>
                </a:schemeClr>
              </a:solidFill>
            </a:endParaRPr>
          </a:p>
        </p:txBody>
      </p:sp>
      <p:sp>
        <p:nvSpPr>
          <p:cNvPr id="5" name="矩形 4"/>
          <p:cNvSpPr/>
          <p:nvPr userDrawn="1"/>
        </p:nvSpPr>
        <p:spPr>
          <a:xfrm>
            <a:off x="6228080" y="6365875"/>
            <a:ext cx="2770505" cy="25209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交流联系</a:t>
            </a:r>
            <a:r>
              <a:rPr lang="en-US" altLang="zh-CN">
                <a:solidFill>
                  <a:schemeClr val="lt1">
                    <a:alpha val="51000"/>
                  </a:schemeClr>
                </a:solidFill>
              </a:rPr>
              <a:t>17801302597</a:t>
            </a:r>
            <a:endParaRPr lang="en-US" altLang="zh-CN">
              <a:solidFill>
                <a:schemeClr val="lt1">
                  <a:alpha val="51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2"/>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456300" y="608400"/>
            <a:ext cx="82269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456300" y="1490400"/>
            <a:ext cx="82269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459000" y="6314400"/>
            <a:ext cx="2025000" cy="316800"/>
          </a:xfrm>
          <a:prstGeom prst="rect">
            <a:avLst/>
          </a:prstGeom>
        </p:spPr>
        <p:txBody>
          <a:bodyPr vert="horz" lIns="91440" tIns="45720" rIns="91440" bIns="45720" rtlCol="0" anchor="ctr">
            <a:normAutofit/>
          </a:bodyPr>
          <a:lstStyle>
            <a:lvl1pPr algn="l">
              <a:defRPr sz="75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000" y="6314400"/>
            <a:ext cx="2970000" cy="316800"/>
          </a:xfrm>
          <a:prstGeom prst="rect">
            <a:avLst/>
          </a:prstGeom>
        </p:spPr>
        <p:txBody>
          <a:bodyPr vert="horz" lIns="91440" tIns="45720" rIns="91440" bIns="45720" rtlCol="0" anchor="ctr">
            <a:normAutofit/>
          </a:bodyPr>
          <a:lstStyle>
            <a:lvl1pPr algn="ctr">
              <a:defRPr sz="75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658200" y="6314400"/>
            <a:ext cx="2025000" cy="316800"/>
          </a:xfrm>
          <a:prstGeom prst="rect">
            <a:avLst/>
          </a:prstGeom>
        </p:spPr>
        <p:txBody>
          <a:bodyPr vert="horz" lIns="91440" tIns="45720" rIns="91440" bIns="45720" rtlCol="0" anchor="ctr">
            <a:normAutofit/>
          </a:bodyPr>
          <a:lstStyle>
            <a:lvl1pPr algn="r">
              <a:defRPr sz="75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mj-lt"/>
          <a:ea typeface="+mj-ea"/>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mn-lt"/>
          <a:ea typeface="+mn-ea"/>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135" algn="l"/>
          <a:tab pos="1207135" algn="l"/>
          <a:tab pos="1207135" algn="l"/>
          <a:tab pos="1207135" algn="l"/>
        </a:tabLst>
        <a:defRPr sz="1200" u="none" strike="noStrike" kern="1200" cap="none" spc="150" normalizeH="0" baseline="0">
          <a:solidFill>
            <a:schemeClr val="tx1">
              <a:lumMod val="65000"/>
              <a:lumOff val="35000"/>
            </a:schemeClr>
          </a:solidFill>
          <a:uFillTx/>
          <a:latin typeface="+mn-lt"/>
          <a:ea typeface="+mn-ea"/>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mn-lt"/>
          <a:ea typeface="+mn-ea"/>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mn-lt"/>
          <a:ea typeface="+mn-ea"/>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3073"/>
          <p:cNvSpPr>
            <a:spLocks noGrp="1"/>
          </p:cNvSpPr>
          <p:nvPr>
            <p:ph type="ctrTitle"/>
          </p:nvPr>
        </p:nvSpPr>
        <p:spPr>
          <a:xfrm>
            <a:off x="685800" y="2130425"/>
            <a:ext cx="7772400" cy="1470025"/>
          </a:xfrm>
        </p:spPr>
        <p:txBody>
          <a:bodyPr anchor="ctr" anchorCtr="0"/>
          <a:p>
            <a:pPr defTabSz="914400">
              <a:buClrTx/>
              <a:buSzTx/>
              <a:buFontTx/>
              <a:buNone/>
            </a:pPr>
            <a:r>
              <a:rPr lang="zh-CN" altLang="en-US" sz="4400" kern="1200" baseline="0">
                <a:latin typeface="Arial" panose="020B0604020202020204" pitchFamily="34" charset="0"/>
                <a:ea typeface="宋体" panose="02010600030101010101" pitchFamily="2" charset="-122"/>
              </a:rPr>
              <a:t>金谷信托大足永晟项目分析</a:t>
            </a:r>
            <a:endParaRPr lang="zh-CN" altLang="en-US" sz="4400" kern="1200" baseline="0">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265430"/>
            <a:ext cx="8229600" cy="5861050"/>
          </a:xfrm>
        </p:spPr>
        <p:txBody>
          <a:bodyPr/>
          <a:p>
            <a:r>
              <a:rPr lang="zh-CN" altLang="en-US" sz="1800"/>
              <a:t>需要关注大足永晟</a:t>
            </a:r>
            <a:endParaRPr lang="zh-CN" altLang="en-US" sz="1800"/>
          </a:p>
          <a:p>
            <a:pPr marL="0" indent="0">
              <a:buNone/>
            </a:pPr>
            <a:r>
              <a:rPr lang="en-US" altLang="zh-CN" sz="1800"/>
              <a:t>  1. </a:t>
            </a:r>
            <a:r>
              <a:rPr lang="zh-CN" altLang="en-US" sz="1800"/>
              <a:t>资产流动性仍较弱。2021 年末公司资产以应收款项、项目开发成本和土地资产为主要构成，其中应收款项回收时间不确定，项目开发成本和土地资产即时变现难度较大，整体资产流动性仍较弱。</a:t>
            </a:r>
            <a:endParaRPr lang="zh-CN" altLang="en-US" sz="1800"/>
          </a:p>
          <a:p>
            <a:pPr marL="0" indent="0">
              <a:buNone/>
            </a:pPr>
            <a:r>
              <a:rPr lang="en-US" altLang="zh-CN" sz="1800"/>
              <a:t>  </a:t>
            </a:r>
            <a:endParaRPr lang="en-US" altLang="zh-CN" sz="1800"/>
          </a:p>
          <a:p>
            <a:pPr marL="0" indent="0">
              <a:buNone/>
            </a:pPr>
            <a:r>
              <a:rPr lang="en-US" altLang="zh-CN" sz="1800"/>
              <a:t> 2.</a:t>
            </a:r>
            <a:r>
              <a:rPr lang="zh-CN" altLang="en-US" sz="1800"/>
              <a:t>面临较大的资金压力。截至 2022 年 3 月末，公司在建项目尚需投入资金规模较大，2019-2021 年公司经营活动现金流净额波动较大，收现比整体表现偏弱，项目后续建设带来较大的资金支出压力。</a:t>
            </a:r>
            <a:endParaRPr lang="zh-CN" altLang="en-US" sz="1800"/>
          </a:p>
          <a:p>
            <a:pPr marL="0" indent="0">
              <a:buNone/>
            </a:pPr>
            <a:r>
              <a:rPr lang="en-US" altLang="zh-CN" sz="1800"/>
              <a:t>   </a:t>
            </a:r>
            <a:endParaRPr lang="en-US" altLang="zh-CN" sz="1800"/>
          </a:p>
          <a:p>
            <a:pPr marL="0" indent="0">
              <a:buNone/>
            </a:pPr>
            <a:r>
              <a:rPr lang="en-US" altLang="zh-CN" sz="1800"/>
              <a:t>3.</a:t>
            </a:r>
            <a:r>
              <a:rPr lang="zh-CN" altLang="en-US" sz="1800"/>
              <a:t>面临较大的偿债压力。近年公司债务规模持续大幅攀升，2021 年累计新增债务超过 2020 年末净资产的 84.91%，当期末资产负债率达 63.12%，其中信托和融资租赁借款占总债务比例达 25%以上，现金类资产对短期债务的保障程度很弱，同期 EBITDA 利息保障倍数仍较低。</a:t>
            </a:r>
            <a:endParaRPr lang="zh-CN" altLang="en-US" sz="1800"/>
          </a:p>
          <a:p>
            <a:pPr marL="0" indent="0">
              <a:buNone/>
            </a:pPr>
            <a:endParaRPr lang="en-US" altLang="zh-CN" sz="1800"/>
          </a:p>
          <a:p>
            <a:pPr marL="0" indent="0">
              <a:buNone/>
            </a:pPr>
            <a:r>
              <a:rPr lang="en-US" altLang="zh-CN" sz="1800"/>
              <a:t>4.</a:t>
            </a:r>
            <a:r>
              <a:rPr lang="zh-CN" altLang="en-US" sz="1800"/>
              <a:t> 存在较大或有负债风险。截至 2021 年末，公司对外担保余额为 23.06 亿元，规模较大，占当期末净资产的比例为39.35%，均无设置反担保措施。</a:t>
            </a:r>
            <a:endParaRPr lang="zh-CN" altLang="en-US" sz="1800"/>
          </a:p>
          <a:p>
            <a:pPr marL="0" indent="0">
              <a:buNone/>
            </a:pPr>
            <a:endParaRPr lang="zh-CN" altLang="en-US" sz="1800"/>
          </a:p>
          <a:p>
            <a:pPr marL="0" indent="0">
              <a:buNone/>
            </a:pPr>
            <a:r>
              <a:rPr lang="en-US" altLang="zh-CN" sz="1800">
                <a:sym typeface="+mn-ea"/>
              </a:rPr>
              <a:t>5.</a:t>
            </a:r>
            <a:r>
              <a:rPr lang="zh-CN" altLang="en-US" sz="1800">
                <a:sym typeface="+mn-ea"/>
              </a:rPr>
              <a:t>2021年1-12月 ，公司实现营业收入8.61亿元 ，同比增长13.70% 。归母净利润1.33亿元 ，同比增长26.23% 。总负债100.30亿元 ，其中有息债务占比83.34% 。</a:t>
            </a:r>
            <a:endParaRPr lang="zh-CN" altLang="en-US" sz="1800"/>
          </a:p>
          <a:p>
            <a:pPr marL="0" indent="0">
              <a:buNone/>
            </a:pPr>
            <a:endParaRPr lang="zh-CN" alt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453390"/>
          </a:xfrm>
        </p:spPr>
        <p:txBody>
          <a:bodyPr/>
          <a:p>
            <a:r>
              <a:rPr lang="zh-CN" altLang="zh-CN" sz="2400"/>
              <a:t>银行授信情况</a:t>
            </a:r>
            <a:endParaRPr lang="zh-CN" altLang="zh-CN" sz="2400"/>
          </a:p>
        </p:txBody>
      </p:sp>
      <p:sp>
        <p:nvSpPr>
          <p:cNvPr id="3" name="内容占位符 2"/>
          <p:cNvSpPr>
            <a:spLocks noGrp="1"/>
          </p:cNvSpPr>
          <p:nvPr>
            <p:ph idx="1"/>
          </p:nvPr>
        </p:nvSpPr>
        <p:spPr>
          <a:xfrm>
            <a:off x="457200" y="956945"/>
            <a:ext cx="8229600" cy="5169535"/>
          </a:xfrm>
        </p:spPr>
        <p:txBody>
          <a:bodyPr/>
          <a:p>
            <a:r>
              <a:rPr lang="en-US" altLang="zh-CN"/>
              <a:t> </a:t>
            </a:r>
            <a:endParaRPr lang="en-US" altLang="zh-CN"/>
          </a:p>
        </p:txBody>
      </p:sp>
      <p:pic>
        <p:nvPicPr>
          <p:cNvPr id="4" name="图片 3"/>
          <p:cNvPicPr>
            <a:picLocks noChangeAspect="1"/>
          </p:cNvPicPr>
          <p:nvPr/>
        </p:nvPicPr>
        <p:blipFill>
          <a:blip r:embed="rId1"/>
          <a:stretch>
            <a:fillRect/>
          </a:stretch>
        </p:blipFill>
        <p:spPr>
          <a:xfrm>
            <a:off x="1115695" y="764540"/>
            <a:ext cx="6848475" cy="49942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50900" y="426085"/>
            <a:ext cx="7835900" cy="390525"/>
          </a:xfrm>
        </p:spPr>
        <p:txBody>
          <a:bodyPr/>
          <a:p>
            <a:pPr algn="ctr"/>
            <a:r>
              <a:rPr lang="zh-CN" altLang="en-US" sz="2000"/>
              <a:t>大足永晟流通债券</a:t>
            </a:r>
            <a:endParaRPr lang="zh-CN" altLang="en-US" sz="2000"/>
          </a:p>
        </p:txBody>
      </p:sp>
      <p:sp>
        <p:nvSpPr>
          <p:cNvPr id="3" name="内容占位符 2"/>
          <p:cNvSpPr>
            <a:spLocks noGrp="1"/>
          </p:cNvSpPr>
          <p:nvPr>
            <p:ph idx="1"/>
          </p:nvPr>
        </p:nvSpPr>
        <p:spPr>
          <a:xfrm>
            <a:off x="36830" y="817245"/>
            <a:ext cx="9043035" cy="5487035"/>
          </a:xfrm>
        </p:spPr>
        <p:txBody>
          <a:bodyPr/>
          <a:p>
            <a:r>
              <a:rPr lang="en-US" altLang="zh-CN"/>
              <a:t> </a:t>
            </a:r>
            <a:endParaRPr lang="en-US" altLang="zh-CN"/>
          </a:p>
          <a:p>
            <a:endParaRPr lang="en-US" altLang="zh-CN"/>
          </a:p>
          <a:p>
            <a:endParaRPr lang="en-US" altLang="zh-CN"/>
          </a:p>
          <a:p>
            <a:endParaRPr lang="en-US" altLang="zh-CN"/>
          </a:p>
          <a:p>
            <a:endParaRPr lang="en-US" altLang="zh-CN"/>
          </a:p>
          <a:p>
            <a:endParaRPr lang="en-US" altLang="zh-CN"/>
          </a:p>
          <a:p>
            <a:endParaRPr lang="en-US" altLang="zh-CN"/>
          </a:p>
          <a:p>
            <a:endParaRPr lang="en-US" altLang="zh-CN"/>
          </a:p>
          <a:p>
            <a:r>
              <a:rPr lang="zh-CN" altLang="en-US"/>
              <a:t>市场流通债券存续为</a:t>
            </a:r>
            <a:r>
              <a:rPr lang="en-US" altLang="zh-CN"/>
              <a:t>7</a:t>
            </a:r>
            <a:r>
              <a:rPr lang="zh-CN" altLang="en-US"/>
              <a:t>只债券金额</a:t>
            </a:r>
            <a:r>
              <a:rPr lang="en-US" altLang="zh-CN"/>
              <a:t>32.25</a:t>
            </a:r>
            <a:r>
              <a:rPr lang="zh-CN" altLang="en-US"/>
              <a:t>亿元</a:t>
            </a:r>
            <a:r>
              <a:rPr lang="en-US" altLang="zh-CN"/>
              <a:t>.</a:t>
            </a:r>
            <a:endParaRPr lang="zh-CN" altLang="en-US"/>
          </a:p>
          <a:p>
            <a:endParaRPr lang="zh-CN" altLang="en-US"/>
          </a:p>
          <a:p>
            <a:endParaRPr lang="zh-CN" altLang="en-US"/>
          </a:p>
        </p:txBody>
      </p:sp>
      <p:pic>
        <p:nvPicPr>
          <p:cNvPr id="4" name="图片 3"/>
          <p:cNvPicPr>
            <a:picLocks noChangeAspect="1"/>
          </p:cNvPicPr>
          <p:nvPr/>
        </p:nvPicPr>
        <p:blipFill>
          <a:blip r:embed="rId1"/>
          <a:stretch>
            <a:fillRect/>
          </a:stretch>
        </p:blipFill>
        <p:spPr>
          <a:xfrm>
            <a:off x="74295" y="825500"/>
            <a:ext cx="9006205" cy="42354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78105" y="4445"/>
            <a:ext cx="8608695" cy="6094730"/>
          </a:xfrm>
        </p:spPr>
        <p:txBody>
          <a:bodyPr/>
          <a:p>
            <a:pPr algn="ctr"/>
            <a:endParaRPr lang="en-US" altLang="zh-CN" sz="2800"/>
          </a:p>
          <a:p>
            <a:pPr algn="ctr"/>
            <a:endParaRPr lang="en-US" altLang="zh-CN" sz="2800"/>
          </a:p>
          <a:p>
            <a:pPr algn="ctr"/>
            <a:r>
              <a:rPr lang="zh-CN" altLang="en-US" sz="2000"/>
              <a:t>大足永晟债券偿付安排</a:t>
            </a:r>
            <a:endParaRPr lang="zh-CN" altLang="en-US" sz="2000"/>
          </a:p>
          <a:p>
            <a:pPr algn="l"/>
            <a:r>
              <a:rPr lang="en-US" altLang="zh-CN" sz="2000"/>
              <a:t>2022</a:t>
            </a:r>
            <a:r>
              <a:rPr lang="zh-CN" altLang="en-US" sz="2000"/>
              <a:t>年需偿还债券本金</a:t>
            </a:r>
            <a:r>
              <a:rPr lang="en-US" altLang="zh-CN" sz="2000"/>
              <a:t>3.75</a:t>
            </a:r>
            <a:r>
              <a:rPr lang="zh-CN" altLang="en-US" sz="2000"/>
              <a:t>亿偿还利息</a:t>
            </a:r>
            <a:r>
              <a:rPr lang="en-US" altLang="zh-CN" sz="2000"/>
              <a:t>1.4948</a:t>
            </a:r>
            <a:r>
              <a:rPr lang="zh-CN" altLang="en-US" sz="2000"/>
              <a:t>亿</a:t>
            </a:r>
            <a:endParaRPr lang="zh-CN" altLang="en-US" sz="2000"/>
          </a:p>
          <a:p>
            <a:pPr algn="l"/>
            <a:r>
              <a:rPr lang="en-US" altLang="zh-CN" sz="2000"/>
              <a:t>2023</a:t>
            </a:r>
            <a:r>
              <a:rPr lang="zh-CN" altLang="en-US" sz="2000"/>
              <a:t>年需偿还债券本金</a:t>
            </a:r>
            <a:r>
              <a:rPr lang="en-US" altLang="zh-CN" sz="2000"/>
              <a:t>0.75</a:t>
            </a:r>
            <a:r>
              <a:rPr lang="zh-CN" altLang="en-US" sz="2000"/>
              <a:t>亿偿还利息</a:t>
            </a:r>
            <a:r>
              <a:rPr lang="en-US" altLang="zh-CN" sz="2000"/>
              <a:t>2.0176</a:t>
            </a:r>
            <a:r>
              <a:rPr lang="zh-CN" altLang="en-US" sz="2000"/>
              <a:t>亿</a:t>
            </a:r>
            <a:endParaRPr lang="zh-CN" altLang="en-US" sz="2000"/>
          </a:p>
          <a:p>
            <a:pPr algn="l"/>
            <a:r>
              <a:rPr lang="en-US" altLang="zh-CN" sz="2000" u="sng"/>
              <a:t>2024</a:t>
            </a:r>
            <a:r>
              <a:rPr lang="zh-CN" altLang="en-US" sz="2000" u="sng"/>
              <a:t>年需偿还债券本金</a:t>
            </a:r>
            <a:r>
              <a:rPr lang="en-US" altLang="zh-CN" sz="2000" u="sng"/>
              <a:t>18.75</a:t>
            </a:r>
            <a:r>
              <a:rPr lang="zh-CN" altLang="en-US" sz="2000" u="sng"/>
              <a:t>亿偿还利息</a:t>
            </a:r>
            <a:r>
              <a:rPr lang="en-US" altLang="zh-CN" sz="2000" u="sng"/>
              <a:t>1.9690</a:t>
            </a:r>
            <a:r>
              <a:rPr lang="zh-CN" altLang="en-US" sz="2000" u="sng"/>
              <a:t>亿</a:t>
            </a:r>
            <a:endParaRPr lang="zh-CN" altLang="en-US" sz="2000"/>
          </a:p>
          <a:p>
            <a:pPr algn="l"/>
            <a:r>
              <a:rPr lang="en-US" altLang="zh-CN" sz="2000"/>
              <a:t>2025</a:t>
            </a:r>
            <a:r>
              <a:rPr lang="zh-CN" altLang="en-US" sz="2000"/>
              <a:t>年需偿还债券本金</a:t>
            </a:r>
            <a:r>
              <a:rPr lang="en-US" altLang="zh-CN" sz="2000"/>
              <a:t>2</a:t>
            </a:r>
            <a:r>
              <a:rPr lang="zh-CN" altLang="en-US" sz="2000"/>
              <a:t>亿偿还利息</a:t>
            </a:r>
            <a:r>
              <a:rPr lang="en-US" altLang="zh-CN" sz="2000"/>
              <a:t>0.5780</a:t>
            </a:r>
            <a:r>
              <a:rPr lang="zh-CN" altLang="en-US" sz="2000"/>
              <a:t>亿</a:t>
            </a:r>
            <a:endParaRPr lang="zh-CN" altLang="en-US" sz="2000"/>
          </a:p>
          <a:p>
            <a:pPr algn="l"/>
            <a:r>
              <a:rPr lang="en-US" altLang="zh-CN" sz="2000"/>
              <a:t>2026</a:t>
            </a:r>
            <a:r>
              <a:rPr lang="zh-CN" altLang="en-US" sz="2000"/>
              <a:t>年需偿还债券本金</a:t>
            </a:r>
            <a:r>
              <a:rPr lang="en-US" altLang="zh-CN" sz="2000"/>
              <a:t>7</a:t>
            </a:r>
            <a:r>
              <a:rPr lang="zh-CN" altLang="en-US" sz="2000"/>
              <a:t>亿偿还利息</a:t>
            </a:r>
            <a:r>
              <a:rPr lang="en-US" altLang="zh-CN" sz="2000"/>
              <a:t>0.434</a:t>
            </a:r>
            <a:r>
              <a:rPr lang="zh-CN" altLang="en-US" sz="2000"/>
              <a:t>亿</a:t>
            </a:r>
            <a:endParaRPr lang="zh-CN" altLang="en-US" sz="2000"/>
          </a:p>
          <a:p>
            <a:pPr algn="l"/>
            <a:r>
              <a:rPr lang="zh-CN" altLang="en-US" sz="1800"/>
              <a:t>需要关注</a:t>
            </a:r>
            <a:endParaRPr lang="zh-CN" altLang="en-US" sz="1800"/>
          </a:p>
          <a:p>
            <a:pPr algn="l"/>
            <a:r>
              <a:rPr lang="zh-CN" altLang="en-US" sz="1800"/>
              <a:t>企业</a:t>
            </a:r>
            <a:r>
              <a:rPr lang="en-US" altLang="zh-CN" sz="1800"/>
              <a:t>2024</a:t>
            </a:r>
            <a:r>
              <a:rPr lang="zh-CN" altLang="en-US" sz="1800"/>
              <a:t>年企业将偿还较大一部分本息</a:t>
            </a:r>
            <a:endParaRPr lang="zh-CN" altLang="en-US" sz="1800"/>
          </a:p>
          <a:p>
            <a:pPr algn="l"/>
            <a:r>
              <a:rPr lang="zh-CN" altLang="en-US" sz="1800"/>
              <a:t>企业历史兑付情况良好，无不良记录，债券市场价格平稳近一年无重大波动。</a:t>
            </a:r>
            <a:endParaRPr lang="zh-CN" altLang="en-U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563880"/>
          </a:xfrm>
        </p:spPr>
        <p:txBody>
          <a:bodyPr/>
          <a:p>
            <a:r>
              <a:rPr lang="zh-CN" altLang="en-US" sz="2800"/>
              <a:t>大足永晟公司</a:t>
            </a:r>
            <a:r>
              <a:rPr lang="en-US" altLang="zh-CN" sz="2800"/>
              <a:t>2021</a:t>
            </a:r>
            <a:r>
              <a:rPr lang="zh-CN" altLang="en-US" sz="2800"/>
              <a:t>年</a:t>
            </a:r>
            <a:r>
              <a:rPr lang="en-US" altLang="zh-CN" sz="2800"/>
              <a:t>2020</a:t>
            </a:r>
            <a:r>
              <a:rPr lang="zh-CN" altLang="en-US" sz="2800"/>
              <a:t>年营业收入情况</a:t>
            </a:r>
            <a:endParaRPr lang="zh-CN" altLang="en-US" sz="2800"/>
          </a:p>
        </p:txBody>
      </p:sp>
      <p:sp>
        <p:nvSpPr>
          <p:cNvPr id="3" name="内容占位符 2"/>
          <p:cNvSpPr>
            <a:spLocks noGrp="1"/>
          </p:cNvSpPr>
          <p:nvPr>
            <p:ph idx="1"/>
          </p:nvPr>
        </p:nvSpPr>
        <p:spPr>
          <a:xfrm>
            <a:off x="-1548130" y="764540"/>
            <a:ext cx="8229600" cy="4525963"/>
          </a:xfrm>
        </p:spPr>
        <p:txBody>
          <a:bodyPr/>
          <a:p>
            <a:r>
              <a:rPr lang="zh-CN" altLang="en-US" sz="1800"/>
              <a:t>公司营业收入构成及毛利率情况（单位：亿元）</a:t>
            </a:r>
            <a:endParaRPr lang="zh-CN" altLang="en-US" sz="1800"/>
          </a:p>
          <a:p>
            <a:r>
              <a:rPr lang="en-US" altLang="zh-CN" sz="1800"/>
              <a:t> </a:t>
            </a:r>
            <a:r>
              <a:rPr lang="zh-CN" altLang="en-US" sz="1800"/>
              <a:t>项目</a:t>
            </a:r>
            <a:r>
              <a:rPr lang="en-US" altLang="zh-CN" sz="1800"/>
              <a:t>          </a:t>
            </a:r>
            <a:r>
              <a:rPr lang="zh-CN" altLang="en-US" sz="1800"/>
              <a:t>2021 年 </a:t>
            </a:r>
            <a:r>
              <a:rPr lang="en-US" altLang="zh-CN" sz="1800"/>
              <a:t>                                </a:t>
            </a:r>
            <a:r>
              <a:rPr lang="zh-CN" altLang="en-US" sz="1800"/>
              <a:t>2020 年</a:t>
            </a:r>
            <a:endParaRPr lang="zh-CN" altLang="en-US" sz="1800"/>
          </a:p>
          <a:p>
            <a:r>
              <a:rPr lang="en-US" altLang="zh-CN" sz="1800"/>
              <a:t>                 </a:t>
            </a:r>
            <a:r>
              <a:rPr lang="zh-CN" altLang="en-US" sz="1800"/>
              <a:t>金额 </a:t>
            </a:r>
            <a:r>
              <a:rPr lang="en-US" altLang="zh-CN" sz="1800"/>
              <a:t>   </a:t>
            </a:r>
            <a:r>
              <a:rPr lang="zh-CN" altLang="en-US" sz="1800"/>
              <a:t>毛利率 </a:t>
            </a:r>
            <a:r>
              <a:rPr lang="en-US" altLang="zh-CN" sz="1800"/>
              <a:t>                     </a:t>
            </a:r>
            <a:r>
              <a:rPr lang="zh-CN" altLang="en-US" sz="1800"/>
              <a:t>金额 </a:t>
            </a:r>
            <a:r>
              <a:rPr lang="en-US" altLang="zh-CN" sz="1800"/>
              <a:t>     </a:t>
            </a:r>
            <a:r>
              <a:rPr lang="zh-CN" altLang="en-US" sz="1800"/>
              <a:t>毛利率</a:t>
            </a:r>
            <a:endParaRPr lang="zh-CN" altLang="en-US" sz="1800"/>
          </a:p>
          <a:p>
            <a:r>
              <a:rPr lang="zh-CN" altLang="en-US" sz="1800" u="sng"/>
              <a:t>工程代建 </a:t>
            </a:r>
            <a:r>
              <a:rPr lang="en-US" altLang="zh-CN" sz="1800" u="sng"/>
              <a:t>  </a:t>
            </a:r>
            <a:r>
              <a:rPr lang="zh-CN" altLang="en-US" sz="1800" u="sng"/>
              <a:t>7.82 </a:t>
            </a:r>
            <a:r>
              <a:rPr lang="en-US" altLang="zh-CN" sz="1800" u="sng"/>
              <a:t>  </a:t>
            </a:r>
            <a:r>
              <a:rPr lang="zh-CN" altLang="en-US" sz="1800" u="sng"/>
              <a:t>14.74% </a:t>
            </a:r>
            <a:r>
              <a:rPr lang="en-US" altLang="zh-CN" sz="1800" u="sng"/>
              <a:t>                     </a:t>
            </a:r>
            <a:r>
              <a:rPr lang="zh-CN" altLang="en-US" sz="1800" u="sng"/>
              <a:t>3.88</a:t>
            </a:r>
            <a:r>
              <a:rPr lang="en-US" altLang="zh-CN" sz="1800" u="sng"/>
              <a:t>  </a:t>
            </a:r>
            <a:r>
              <a:rPr lang="zh-CN" altLang="en-US" sz="1800" u="sng"/>
              <a:t> </a:t>
            </a:r>
            <a:r>
              <a:rPr lang="en-US" altLang="zh-CN" sz="1800" u="sng"/>
              <a:t>    </a:t>
            </a:r>
            <a:r>
              <a:rPr lang="zh-CN" altLang="en-US" sz="1800" u="sng"/>
              <a:t>12.71%</a:t>
            </a:r>
            <a:endParaRPr lang="zh-CN" altLang="en-US" sz="1800" u="sng"/>
          </a:p>
          <a:p>
            <a:endParaRPr lang="zh-CN" altLang="en-US" sz="1800" u="sng"/>
          </a:p>
          <a:p>
            <a:r>
              <a:rPr lang="zh-CN" altLang="en-US" sz="1800" u="sng"/>
              <a:t>土地整理 </a:t>
            </a:r>
            <a:r>
              <a:rPr lang="en-US" altLang="zh-CN" sz="1800" u="sng"/>
              <a:t>  </a:t>
            </a:r>
            <a:r>
              <a:rPr lang="zh-CN" altLang="en-US" sz="1800" u="sng"/>
              <a:t>0.59 </a:t>
            </a:r>
            <a:r>
              <a:rPr lang="en-US" altLang="zh-CN" sz="1800" u="sng"/>
              <a:t>  </a:t>
            </a:r>
            <a:r>
              <a:rPr lang="zh-CN" altLang="en-US" sz="1800" u="sng"/>
              <a:t>14.89% </a:t>
            </a:r>
            <a:r>
              <a:rPr lang="en-US" altLang="zh-CN" sz="1800" u="sng"/>
              <a:t>                     </a:t>
            </a:r>
            <a:r>
              <a:rPr lang="zh-CN" altLang="en-US" sz="1800" u="sng"/>
              <a:t>1.91</a:t>
            </a:r>
            <a:r>
              <a:rPr lang="en-US" altLang="zh-CN" sz="1800" u="sng"/>
              <a:t>       </a:t>
            </a:r>
            <a:r>
              <a:rPr lang="zh-CN" altLang="en-US" sz="1800" u="sng"/>
              <a:t>12.71%</a:t>
            </a:r>
            <a:endParaRPr lang="zh-CN" altLang="en-US" sz="1800" u="sng"/>
          </a:p>
          <a:p>
            <a:endParaRPr lang="zh-CN" altLang="en-US" sz="1800" u="sng"/>
          </a:p>
          <a:p>
            <a:r>
              <a:rPr lang="zh-CN" altLang="en-US" sz="1800" u="sng"/>
              <a:t>征地拆迁</a:t>
            </a:r>
            <a:r>
              <a:rPr lang="en-US" altLang="zh-CN" sz="1800" u="sng"/>
              <a:t>  </a:t>
            </a:r>
            <a:r>
              <a:rPr lang="zh-CN" altLang="en-US" sz="1800" u="sng"/>
              <a:t> 0.00 </a:t>
            </a:r>
            <a:r>
              <a:rPr lang="en-US" altLang="zh-CN" sz="1800" u="sng"/>
              <a:t>                                  </a:t>
            </a:r>
            <a:r>
              <a:rPr lang="zh-CN" altLang="en-US" sz="1800" u="sng"/>
              <a:t>-1.60 </a:t>
            </a:r>
            <a:r>
              <a:rPr lang="en-US" altLang="zh-CN" sz="1800" u="sng"/>
              <a:t>      </a:t>
            </a:r>
            <a:r>
              <a:rPr lang="zh-CN" altLang="en-US" sz="1800" u="sng"/>
              <a:t>12.71%</a:t>
            </a:r>
            <a:endParaRPr lang="zh-CN" altLang="en-US" sz="1800" u="sng"/>
          </a:p>
          <a:p>
            <a:endParaRPr lang="zh-CN" altLang="en-US" sz="1800" u="sng"/>
          </a:p>
          <a:p>
            <a:r>
              <a:rPr lang="zh-CN" altLang="en-US" sz="1800" u="sng"/>
              <a:t>其他业务</a:t>
            </a:r>
            <a:r>
              <a:rPr lang="en-US" altLang="zh-CN" sz="1800" u="sng"/>
              <a:t>  </a:t>
            </a:r>
            <a:r>
              <a:rPr lang="zh-CN" altLang="en-US" sz="1800" u="sng"/>
              <a:t> 0.21 </a:t>
            </a:r>
            <a:r>
              <a:rPr lang="en-US" altLang="zh-CN" sz="1800" u="sng"/>
              <a:t>  </a:t>
            </a:r>
            <a:r>
              <a:rPr lang="zh-CN" altLang="en-US" sz="1800" u="sng"/>
              <a:t>100.00%</a:t>
            </a:r>
            <a:r>
              <a:rPr lang="en-US" altLang="zh-CN" sz="1800" u="sng"/>
              <a:t>                   </a:t>
            </a:r>
            <a:r>
              <a:rPr lang="zh-CN" altLang="en-US" sz="1800" u="sng"/>
              <a:t>0.18 </a:t>
            </a:r>
            <a:r>
              <a:rPr lang="en-US" altLang="zh-CN" sz="1800" u="sng"/>
              <a:t>      </a:t>
            </a:r>
            <a:r>
              <a:rPr lang="zh-CN" altLang="en-US" sz="1800" u="sng"/>
              <a:t>100.00%</a:t>
            </a:r>
            <a:endParaRPr lang="zh-CN" altLang="en-US" sz="1800" u="sng"/>
          </a:p>
          <a:p>
            <a:endParaRPr lang="zh-CN" altLang="en-US" sz="1800" u="sng"/>
          </a:p>
          <a:p>
            <a:r>
              <a:rPr lang="zh-CN" altLang="en-US" sz="1800" u="sng"/>
              <a:t>合计 </a:t>
            </a:r>
            <a:r>
              <a:rPr lang="en-US" altLang="zh-CN" sz="1800" u="sng"/>
              <a:t>        </a:t>
            </a:r>
            <a:r>
              <a:rPr lang="zh-CN" altLang="en-US" sz="1800" u="sng"/>
              <a:t>8.61 </a:t>
            </a:r>
            <a:r>
              <a:rPr lang="en-US" altLang="zh-CN" sz="1800" u="sng"/>
              <a:t>   </a:t>
            </a:r>
            <a:r>
              <a:rPr lang="zh-CN" altLang="en-US" sz="1800" u="sng"/>
              <a:t>16.82%</a:t>
            </a:r>
            <a:r>
              <a:rPr lang="en-US" altLang="zh-CN" sz="1800" u="sng"/>
              <a:t>      </a:t>
            </a:r>
            <a:r>
              <a:rPr lang="zh-CN" altLang="en-US" sz="1800" u="sng"/>
              <a:t> </a:t>
            </a:r>
            <a:r>
              <a:rPr lang="en-US" altLang="zh-CN" sz="1800" u="sng"/>
              <a:t>              </a:t>
            </a:r>
            <a:r>
              <a:rPr lang="zh-CN" altLang="en-US" sz="1800" u="sng"/>
              <a:t>7.57 </a:t>
            </a:r>
            <a:r>
              <a:rPr lang="en-US" altLang="zh-CN" sz="1800" u="sng"/>
              <a:t>      </a:t>
            </a:r>
            <a:r>
              <a:rPr lang="zh-CN" altLang="en-US" sz="1800" u="sng"/>
              <a:t>14.82%</a:t>
            </a:r>
            <a:endParaRPr lang="zh-CN" altLang="en-US" sz="1800" u="sng"/>
          </a:p>
          <a:p>
            <a:endParaRPr lang="zh-CN" altLang="en-US" sz="1800"/>
          </a:p>
        </p:txBody>
      </p:sp>
      <p:sp>
        <p:nvSpPr>
          <p:cNvPr id="5" name="文本框 4"/>
          <p:cNvSpPr txBox="1"/>
          <p:nvPr/>
        </p:nvSpPr>
        <p:spPr>
          <a:xfrm>
            <a:off x="-652145" y="3329940"/>
            <a:ext cx="309880" cy="368300"/>
          </a:xfrm>
          <a:prstGeom prst="rect">
            <a:avLst/>
          </a:prstGeom>
          <a:noFill/>
        </p:spPr>
        <p:txBody>
          <a:bodyPr wrap="none" rtlCol="0">
            <a:spAutoFit/>
          </a:bodyPr>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327025"/>
            <a:ext cx="8229600" cy="5899785"/>
          </a:xfrm>
        </p:spPr>
        <p:txBody>
          <a:bodyPr/>
          <a:p>
            <a:endParaRPr lang="zh-CN" altLang="en-US" sz="1800"/>
          </a:p>
          <a:p>
            <a:r>
              <a:rPr lang="zh-CN" altLang="en-US" sz="1800"/>
              <a:t>大足永晟</a:t>
            </a:r>
            <a:endParaRPr lang="zh-CN" altLang="en-US" sz="1800"/>
          </a:p>
          <a:p>
            <a:r>
              <a:rPr lang="en-US" altLang="zh-CN" sz="1800"/>
              <a:t>1.</a:t>
            </a:r>
            <a:r>
              <a:rPr lang="zh-CN" altLang="en-US" sz="1800"/>
              <a:t>公司是大足高新区核心的基础设施建设主体，业务专营性较强；目前大足高新区尚处于建设初期，基建需求较大，公司储备的工程代建项目量较为充足，未来业务来源有保障</a:t>
            </a:r>
            <a:r>
              <a:rPr lang="en-US" altLang="zh-CN" sz="1800"/>
              <a:t>.</a:t>
            </a:r>
            <a:endParaRPr lang="zh-CN" altLang="en-US" sz="1800"/>
          </a:p>
          <a:p>
            <a:r>
              <a:rPr lang="en-US" altLang="zh-CN" sz="1800"/>
              <a:t>2.</a:t>
            </a:r>
            <a:r>
              <a:rPr lang="zh-CN" altLang="en-US" sz="1800"/>
              <a:t>公司是大足区重要的基础设施建设主体，主要承担大足高新区规划范围内的道路、桥梁、园林绿化工程等基础设施建设，工程代建业务在所属区域内专营性较强。公司代建业务运作模式为：公司与重庆大足高新技术产业开发区管委会（以下简称“高新区管委会”）及重庆市大足区鑫发建设集团有限公司（以下简称“大足鑫发”）等区域国企签订工程项目委托代建合同，公司负责组织工程项目的设计、施工、设备和材料供应等的招标采购，筹措建设资金，并对施工和工程建设实行全过程管理。项目竣工验收合格后，委托方根据审核确认后的工程投资额加成一定比例的代建费用与公司结算工程款项。受工程完工及结算进度影响，近年公司工程建设业务收入有所波动，2021年公司合计确认工程代建收入为7.82亿元，同比明显增长；毛利率受不同项目结算加成比例及税率等影响存在波动，盈利水平仍较一般。</a:t>
            </a:r>
            <a:endParaRPr lang="zh-CN" alt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543560"/>
          </a:xfrm>
        </p:spPr>
        <p:txBody>
          <a:bodyPr/>
          <a:p>
            <a:r>
              <a:rPr lang="zh-CN" altLang="en-US" sz="2400"/>
              <a:t>担保企业介绍重庆大足国有资产经营管理集团有限公司</a:t>
            </a:r>
            <a:endParaRPr lang="zh-CN" altLang="en-US" sz="2400"/>
          </a:p>
        </p:txBody>
      </p:sp>
      <p:sp>
        <p:nvSpPr>
          <p:cNvPr id="3" name="内容占位符 2"/>
          <p:cNvSpPr>
            <a:spLocks noGrp="1"/>
          </p:cNvSpPr>
          <p:nvPr>
            <p:ph idx="1"/>
          </p:nvPr>
        </p:nvSpPr>
        <p:spPr>
          <a:xfrm>
            <a:off x="348615" y="791845"/>
            <a:ext cx="8338185" cy="5334635"/>
          </a:xfrm>
        </p:spPr>
        <p:txBody>
          <a:bodyPr/>
          <a:p>
            <a:r>
              <a:rPr lang="zh-CN" altLang="en-US" sz="1800"/>
              <a:t>成立日期1998-10-24</a:t>
            </a:r>
            <a:endParaRPr lang="zh-CN" altLang="en-US" sz="1800"/>
          </a:p>
          <a:p>
            <a:r>
              <a:rPr lang="zh-CN" altLang="en-US" sz="1800"/>
              <a:t>注册资本305944万元</a:t>
            </a:r>
            <a:endParaRPr lang="zh-CN" altLang="en-US" sz="1800"/>
          </a:p>
          <a:p>
            <a:r>
              <a:rPr lang="zh-CN" altLang="en-US" sz="1800"/>
              <a:t>区县级平台</a:t>
            </a:r>
            <a:endParaRPr lang="zh-CN" altLang="en-US" sz="1800"/>
          </a:p>
          <a:p>
            <a:r>
              <a:rPr lang="zh-CN" altLang="en-US" sz="1800"/>
              <a:t>法人代表覃邦斌</a:t>
            </a:r>
            <a:endParaRPr lang="zh-CN" altLang="en-US" sz="1800"/>
          </a:p>
          <a:p>
            <a:r>
              <a:rPr lang="zh-CN" altLang="en-US" sz="1800"/>
              <a:t>公司电话02343773018</a:t>
            </a:r>
            <a:endParaRPr lang="zh-CN" altLang="en-US" sz="1800"/>
          </a:p>
          <a:p>
            <a:r>
              <a:rPr lang="zh-CN" altLang="en-US" sz="1800"/>
              <a:t>工商注册号915002252038446922</a:t>
            </a:r>
            <a:endParaRPr lang="zh-CN" altLang="en-US" sz="1800"/>
          </a:p>
          <a:p>
            <a:r>
              <a:rPr lang="zh-CN" altLang="en-US" sz="1800"/>
              <a:t>经营期限1998-10-24至(今)</a:t>
            </a:r>
            <a:endParaRPr lang="zh-CN" altLang="en-US" sz="1800"/>
          </a:p>
          <a:p>
            <a:r>
              <a:rPr lang="zh-CN" altLang="en-US" sz="1800"/>
              <a:t>注册地址 重庆市大足区棠香街道办事处五星大道266号（广电大厦综合楼21楼）</a:t>
            </a:r>
            <a:endParaRPr lang="zh-CN" altLang="en-US" sz="1800"/>
          </a:p>
          <a:p>
            <a:r>
              <a:rPr lang="zh-CN" altLang="en-US" sz="1800"/>
              <a:t>公司介绍公司前身是大足县国有资产经营公司,系经&lt;大足县人民政府关于成立大足县国有资产经营公司请示的批复&gt;(大足府函[1997]46号)批准,于1998年10月24日在重庆市大足县工商行政管理局注册成立的国有独资公司。</a:t>
            </a:r>
            <a:endParaRPr lang="zh-CN" altLang="en-US" sz="1800"/>
          </a:p>
          <a:p>
            <a:r>
              <a:rPr lang="zh-CN" altLang="en-US" sz="1800"/>
              <a:t>2008年10月,公司名称变更为大足县国有资产经营集团公司。</a:t>
            </a:r>
            <a:endParaRPr lang="zh-CN" altLang="en-US" sz="1800"/>
          </a:p>
          <a:p>
            <a:r>
              <a:rPr lang="zh-CN" altLang="en-US" sz="1800"/>
              <a:t>2008年12月,公司名称变更为重庆大足国有资产经营管理集团有限公司</a:t>
            </a:r>
            <a:endParaRPr lang="zh-CN" altLang="en-US" sz="1800"/>
          </a:p>
          <a:p>
            <a:r>
              <a:rPr lang="zh-CN" altLang="en-US" sz="1800"/>
              <a:t>经营范围控股、参股、合资合作经营、租赁经营,提供担保业务,产权转让,产权代理,投资开发,调剂资产余缺,业务咨询,城市基础设施建设,土地整治和其他城市建设项目。从事投资、资产管理、财务咨询及投资咨询。(以上经营范围,国家法律、法规禁止经营的不得经营,法律、法规规定需许可审批的,取得后方可经营)。</a:t>
            </a:r>
            <a:endParaRPr lang="zh-CN" alt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430530"/>
          </a:xfrm>
        </p:spPr>
        <p:txBody>
          <a:bodyPr/>
          <a:p>
            <a:r>
              <a:rPr lang="zh-CN" altLang="en-US"/>
              <a:t>担保企业控股关系</a:t>
            </a:r>
            <a:endParaRPr lang="zh-CN" altLang="en-US"/>
          </a:p>
        </p:txBody>
      </p:sp>
      <p:sp>
        <p:nvSpPr>
          <p:cNvPr id="3" name="内容占位符 2"/>
          <p:cNvSpPr>
            <a:spLocks noGrp="1"/>
          </p:cNvSpPr>
          <p:nvPr>
            <p:ph idx="1"/>
          </p:nvPr>
        </p:nvSpPr>
        <p:spPr>
          <a:xfrm>
            <a:off x="457200" y="815340"/>
            <a:ext cx="8229600" cy="5311140"/>
          </a:xfrm>
        </p:spPr>
        <p:txBody>
          <a:bodyPr/>
          <a:p>
            <a:pPr algn="ctr"/>
            <a:endParaRPr lang="zh-CN" altLang="en-US" sz="2400">
              <a:latin typeface="Arial" panose="020B0604020202020204" pitchFamily="34" charset="0"/>
              <a:cs typeface="Arial" panose="020B0604020202020204" pitchFamily="34" charset="0"/>
              <a:sym typeface="+mn-ea"/>
            </a:endParaRPr>
          </a:p>
          <a:p>
            <a:pPr algn="ctr"/>
            <a:endParaRPr lang="zh-CN" altLang="en-US" sz="2400">
              <a:latin typeface="Arial" panose="020B0604020202020204" pitchFamily="34" charset="0"/>
              <a:cs typeface="Arial" panose="020B0604020202020204" pitchFamily="34" charset="0"/>
              <a:sym typeface="+mn-ea"/>
            </a:endParaRPr>
          </a:p>
          <a:p>
            <a:pPr algn="ctr"/>
            <a:r>
              <a:rPr lang="zh-CN" altLang="en-US" sz="2400">
                <a:latin typeface="Arial" panose="020B0604020202020204" pitchFamily="34" charset="0"/>
                <a:cs typeface="Arial" panose="020B0604020202020204" pitchFamily="34" charset="0"/>
                <a:sym typeface="+mn-ea"/>
              </a:rPr>
              <a:t>重庆大足区人民政府国有资产监督管理委员会</a:t>
            </a:r>
            <a:endParaRPr lang="zh-CN" altLang="en-US" sz="2400">
              <a:latin typeface="Arial" panose="020B0604020202020204" pitchFamily="34" charset="0"/>
              <a:cs typeface="Arial" panose="020B0604020202020204" pitchFamily="34" charset="0"/>
            </a:endParaRPr>
          </a:p>
          <a:p>
            <a:pPr algn="ctr"/>
            <a:r>
              <a:rPr lang="zh-CN" altLang="en-US" sz="2400">
                <a:latin typeface="Arial" panose="020B0604020202020204" pitchFamily="34" charset="0"/>
                <a:cs typeface="Arial" panose="020B0604020202020204" pitchFamily="34" charset="0"/>
              </a:rPr>
              <a:t>↓</a:t>
            </a:r>
            <a:r>
              <a:rPr lang="en-US" altLang="zh-CN" sz="2400">
                <a:latin typeface="Arial" panose="020B0604020202020204" pitchFamily="34" charset="0"/>
                <a:cs typeface="Arial" panose="020B0604020202020204" pitchFamily="34" charset="0"/>
              </a:rPr>
              <a:t>100%</a:t>
            </a:r>
            <a:endParaRPr lang="en-US" altLang="zh-CN" sz="2400">
              <a:latin typeface="Arial" panose="020B0604020202020204" pitchFamily="34" charset="0"/>
              <a:cs typeface="Arial" panose="020B0604020202020204" pitchFamily="34" charset="0"/>
            </a:endParaRPr>
          </a:p>
          <a:p>
            <a:pPr algn="ctr"/>
            <a:r>
              <a:rPr lang="zh-CN" altLang="en-US" sz="2400">
                <a:latin typeface="Arial" panose="020B0604020202020204" pitchFamily="34" charset="0"/>
                <a:cs typeface="Arial" panose="020B0604020202020204" pitchFamily="34" charset="0"/>
              </a:rPr>
              <a:t>重庆大足实业发展集团有限公司</a:t>
            </a:r>
            <a:endParaRPr lang="zh-CN" altLang="en-US" sz="2400">
              <a:latin typeface="Arial" panose="020B0604020202020204" pitchFamily="34" charset="0"/>
              <a:cs typeface="Arial" panose="020B0604020202020204" pitchFamily="34" charset="0"/>
            </a:endParaRPr>
          </a:p>
          <a:p>
            <a:pPr algn="ctr"/>
            <a:r>
              <a:rPr lang="zh-CN" altLang="en-US" sz="2400">
                <a:latin typeface="Arial" panose="020B0604020202020204" pitchFamily="34" charset="0"/>
                <a:cs typeface="Arial" panose="020B0604020202020204" pitchFamily="34" charset="0"/>
                <a:sym typeface="+mn-ea"/>
              </a:rPr>
              <a:t>↓</a:t>
            </a:r>
            <a:r>
              <a:rPr lang="en-US" altLang="zh-CN" sz="2400">
                <a:latin typeface="Arial" panose="020B0604020202020204" pitchFamily="34" charset="0"/>
                <a:cs typeface="Arial" panose="020B0604020202020204" pitchFamily="34" charset="0"/>
                <a:sym typeface="+mn-ea"/>
              </a:rPr>
              <a:t>100%</a:t>
            </a:r>
            <a:endParaRPr lang="en-US" altLang="zh-CN" sz="2400">
              <a:latin typeface="Arial" panose="020B0604020202020204" pitchFamily="34" charset="0"/>
              <a:cs typeface="Arial" panose="020B0604020202020204" pitchFamily="34" charset="0"/>
            </a:endParaRPr>
          </a:p>
          <a:p>
            <a:pPr algn="ctr"/>
            <a:r>
              <a:rPr lang="zh-CN" altLang="en-US" sz="2400">
                <a:latin typeface="Arial" panose="020B0604020202020204" pitchFamily="34" charset="0"/>
                <a:cs typeface="Arial" panose="020B0604020202020204" pitchFamily="34" charset="0"/>
              </a:rPr>
              <a:t>重庆大足国有资产经营管理集团有限公司</a:t>
            </a:r>
            <a:endParaRPr lang="zh-CN" altLang="en-US" sz="240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568960"/>
          </a:xfrm>
        </p:spPr>
        <p:txBody>
          <a:bodyPr/>
          <a:p>
            <a:r>
              <a:rPr lang="zh-CN" altLang="en-US" sz="2400"/>
              <a:t>担保企业大足国资主要财务数据</a:t>
            </a:r>
            <a:endParaRPr lang="zh-CN" altLang="en-US" sz="2400"/>
          </a:p>
        </p:txBody>
      </p:sp>
      <p:sp>
        <p:nvSpPr>
          <p:cNvPr id="3" name="内容占位符 2"/>
          <p:cNvSpPr>
            <a:spLocks noGrp="1"/>
          </p:cNvSpPr>
          <p:nvPr>
            <p:ph idx="1"/>
          </p:nvPr>
        </p:nvSpPr>
        <p:spPr>
          <a:xfrm>
            <a:off x="457200" y="956945"/>
            <a:ext cx="8229600" cy="5169535"/>
          </a:xfrm>
        </p:spPr>
        <p:txBody>
          <a:bodyPr/>
          <a:p>
            <a:r>
              <a:rPr lang="en-US" altLang="zh-CN"/>
              <a:t> </a:t>
            </a:r>
            <a:endParaRPr lang="en-US" altLang="zh-CN"/>
          </a:p>
        </p:txBody>
      </p:sp>
      <p:graphicFrame>
        <p:nvGraphicFramePr>
          <p:cNvPr id="5" name="表格 4"/>
          <p:cNvGraphicFramePr/>
          <p:nvPr>
            <p:custDataLst>
              <p:tags r:id="rId1"/>
            </p:custDataLst>
          </p:nvPr>
        </p:nvGraphicFramePr>
        <p:xfrm>
          <a:off x="457200" y="843915"/>
          <a:ext cx="8433435" cy="5363210"/>
        </p:xfrm>
        <a:graphic>
          <a:graphicData uri="http://schemas.openxmlformats.org/drawingml/2006/table">
            <a:tbl>
              <a:tblPr firstRow="1" bandRow="1">
                <a:tableStyleId>{5C22544A-7EE6-4342-B048-85BDC9FD1C3A}</a:tableStyleId>
              </a:tblPr>
              <a:tblGrid>
                <a:gridCol w="1685925"/>
                <a:gridCol w="1687830"/>
                <a:gridCol w="1686560"/>
                <a:gridCol w="1687195"/>
                <a:gridCol w="1685925"/>
              </a:tblGrid>
              <a:tr h="412115">
                <a:tc>
                  <a:txBody>
                    <a:bodyPr/>
                    <a:p>
                      <a:pPr algn="ctr">
                        <a:buNone/>
                      </a:pPr>
                      <a:r>
                        <a:rPr lang="zh-CN" sz="1800" b="1">
                          <a:solidFill>
                            <a:srgbClr val="FFFFFF"/>
                          </a:solidFill>
                          <a:latin typeface="Arial" panose="020B0604020202020204" pitchFamily="34" charset="0"/>
                          <a:ea typeface="华文细黑" panose="02010600040101010101" charset="-122"/>
                        </a:rPr>
                        <a:t>指标名称</a:t>
                      </a:r>
                      <a:endParaRPr lang="zh-CN" altLang="en-US" sz="18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800" b="1">
                          <a:solidFill>
                            <a:srgbClr val="FFFFFF"/>
                          </a:solidFill>
                          <a:latin typeface="Arial" panose="020B0604020202020204" pitchFamily="34" charset="0"/>
                          <a:ea typeface="华文细黑" panose="02010600040101010101" charset="-122"/>
                        </a:rPr>
                        <a:t>2022年一季度合并</a:t>
                      </a:r>
                      <a:endParaRPr lang="zh-CN" altLang="en-US" sz="18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800" b="1">
                          <a:solidFill>
                            <a:srgbClr val="FFFFFF"/>
                          </a:solidFill>
                          <a:latin typeface="Arial" panose="020B0604020202020204" pitchFamily="34" charset="0"/>
                          <a:ea typeface="华文细黑" panose="02010600040101010101" charset="-122"/>
                        </a:rPr>
                        <a:t>2021年年报合并</a:t>
                      </a:r>
                      <a:endParaRPr lang="zh-CN" altLang="en-US" sz="18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800" b="1">
                          <a:solidFill>
                            <a:srgbClr val="FFFFFF"/>
                          </a:solidFill>
                          <a:latin typeface="Arial" panose="020B0604020202020204" pitchFamily="34" charset="0"/>
                          <a:ea typeface="华文细黑" panose="02010600040101010101" charset="-122"/>
                        </a:rPr>
                        <a:t>2020年年报合并</a:t>
                      </a:r>
                      <a:endParaRPr lang="zh-CN" altLang="en-US" sz="18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800" b="1">
                          <a:solidFill>
                            <a:srgbClr val="FFFFFF"/>
                          </a:solidFill>
                          <a:latin typeface="Arial" panose="020B0604020202020204" pitchFamily="34" charset="0"/>
                          <a:ea typeface="华文细黑" panose="02010600040101010101" charset="-122"/>
                        </a:rPr>
                        <a:t>2019年年报合并</a:t>
                      </a:r>
                      <a:endParaRPr lang="zh-CN" altLang="en-US" sz="18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r>
              <a:tr h="354965">
                <a:tc>
                  <a:txBody>
                    <a:bodyPr/>
                    <a:p>
                      <a:pPr>
                        <a:buNone/>
                      </a:pPr>
                      <a:r>
                        <a:rPr lang="zh-CN" sz="1800" b="1">
                          <a:solidFill>
                            <a:srgbClr val="FF9900"/>
                          </a:solidFill>
                          <a:latin typeface="Arial" panose="020B0604020202020204" pitchFamily="34" charset="0"/>
                          <a:ea typeface="华文细黑" panose="02010600040101010101" charset="-122"/>
                        </a:rPr>
                        <a:t>利润表</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2425">
                <a:tc>
                  <a:txBody>
                    <a:bodyPr/>
                    <a:p>
                      <a:pPr marL="139700">
                        <a:buNone/>
                      </a:pPr>
                      <a:r>
                        <a:rPr lang="zh-CN" sz="1800">
                          <a:solidFill>
                            <a:srgbClr val="000000"/>
                          </a:solidFill>
                          <a:latin typeface="Arial" panose="020B0604020202020204" pitchFamily="34" charset="0"/>
                          <a:ea typeface="华文细黑" panose="02010600040101010101" charset="-122"/>
                        </a:rPr>
                        <a:t>营业收入（万）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66,440.39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293,701.43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284,592.44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205,674.32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695">
                <a:tc>
                  <a:txBody>
                    <a:bodyPr/>
                    <a:p>
                      <a:pPr marL="139700">
                        <a:buNone/>
                      </a:pPr>
                      <a:r>
                        <a:rPr lang="zh-CN" sz="1800">
                          <a:solidFill>
                            <a:srgbClr val="000000"/>
                          </a:solidFill>
                          <a:latin typeface="Arial" panose="020B0604020202020204" pitchFamily="34" charset="0"/>
                          <a:ea typeface="华文细黑" panose="02010600040101010101" charset="-122"/>
                        </a:rPr>
                        <a:t>同比（%）</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5.09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3.20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38.37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3.31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695">
                <a:tc>
                  <a:txBody>
                    <a:bodyPr/>
                    <a:p>
                      <a:pPr marL="139700">
                        <a:buNone/>
                      </a:pPr>
                      <a:r>
                        <a:rPr lang="zh-CN" sz="1800">
                          <a:solidFill>
                            <a:srgbClr val="000000"/>
                          </a:solidFill>
                          <a:latin typeface="Arial" panose="020B0604020202020204" pitchFamily="34" charset="0"/>
                          <a:ea typeface="华文细黑" panose="02010600040101010101" charset="-122"/>
                        </a:rPr>
                        <a:t>利润总额（万）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4,595.69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56,855.24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41,132.91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44,592.68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695">
                <a:tc>
                  <a:txBody>
                    <a:bodyPr/>
                    <a:p>
                      <a:pPr marL="139700">
                        <a:buNone/>
                      </a:pPr>
                      <a:r>
                        <a:rPr lang="zh-CN" sz="1800">
                          <a:solidFill>
                            <a:srgbClr val="000000"/>
                          </a:solidFill>
                          <a:latin typeface="Arial" panose="020B0604020202020204" pitchFamily="34" charset="0"/>
                          <a:ea typeface="华文细黑" panose="02010600040101010101" charset="-122"/>
                        </a:rPr>
                        <a:t>净利润（万）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3,797.63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51,409.54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35,632.67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35,322.99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695">
                <a:tc>
                  <a:txBody>
                    <a:bodyPr/>
                    <a:p>
                      <a:pPr marL="139700">
                        <a:buNone/>
                      </a:pPr>
                      <a:r>
                        <a:rPr lang="zh-CN" sz="1800">
                          <a:solidFill>
                            <a:srgbClr val="000000"/>
                          </a:solidFill>
                          <a:latin typeface="Arial" panose="020B0604020202020204" pitchFamily="34" charset="0"/>
                          <a:ea typeface="华文细黑" panose="02010600040101010101" charset="-122"/>
                        </a:rPr>
                        <a:t>同比（%）</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-4.14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44.28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0.88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16.76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695">
                <a:tc>
                  <a:txBody>
                    <a:bodyPr/>
                    <a:p>
                      <a:pPr>
                        <a:buNone/>
                      </a:pPr>
                      <a:r>
                        <a:rPr lang="zh-CN" sz="1800" b="1">
                          <a:solidFill>
                            <a:srgbClr val="FF9900"/>
                          </a:solidFill>
                          <a:latin typeface="Arial" panose="020B0604020202020204" pitchFamily="34" charset="0"/>
                          <a:ea typeface="华文细黑" panose="02010600040101010101" charset="-122"/>
                        </a:rPr>
                        <a:t>资产负债表</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060">
                <a:tc>
                  <a:txBody>
                    <a:bodyPr/>
                    <a:p>
                      <a:pPr marL="139700">
                        <a:buNone/>
                      </a:pPr>
                      <a:r>
                        <a:rPr lang="zh-CN" sz="1800">
                          <a:solidFill>
                            <a:srgbClr val="000000"/>
                          </a:solidFill>
                          <a:latin typeface="Arial" panose="020B0604020202020204" pitchFamily="34" charset="0"/>
                          <a:ea typeface="华文细黑" panose="02010600040101010101" charset="-122"/>
                        </a:rPr>
                        <a:t>总资产（万）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7,835,177.93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7,589,376.86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7,231,069.71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5,220,455.43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4965">
                <a:tc>
                  <a:txBody>
                    <a:bodyPr/>
                    <a:p>
                      <a:pPr marL="139700">
                        <a:buNone/>
                      </a:pPr>
                      <a:r>
                        <a:rPr lang="zh-CN" sz="1800">
                          <a:solidFill>
                            <a:srgbClr val="000000"/>
                          </a:solidFill>
                          <a:latin typeface="Arial" panose="020B0604020202020204" pitchFamily="34" charset="0"/>
                          <a:ea typeface="华文细黑" panose="02010600040101010101" charset="-122"/>
                        </a:rPr>
                        <a:t>同比（%）</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4.44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4.96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38.51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15.18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2425">
                <a:tc>
                  <a:txBody>
                    <a:bodyPr/>
                    <a:p>
                      <a:pPr marL="139700">
                        <a:buNone/>
                      </a:pPr>
                      <a:r>
                        <a:rPr lang="zh-CN" sz="1800">
                          <a:solidFill>
                            <a:srgbClr val="000000"/>
                          </a:solidFill>
                          <a:latin typeface="Arial" panose="020B0604020202020204" pitchFamily="34" charset="0"/>
                          <a:ea typeface="华文细黑" panose="02010600040101010101" charset="-122"/>
                        </a:rPr>
                        <a:t>总负债（万）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4,674,080.85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4,431,893.76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4,160,715.75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2,890,208.94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695">
                <a:tc>
                  <a:txBody>
                    <a:bodyPr/>
                    <a:p>
                      <a:pPr marL="139700">
                        <a:buNone/>
                      </a:pPr>
                      <a:r>
                        <a:rPr lang="zh-CN" sz="1800">
                          <a:solidFill>
                            <a:srgbClr val="000000"/>
                          </a:solidFill>
                          <a:latin typeface="Arial" panose="020B0604020202020204" pitchFamily="34" charset="0"/>
                          <a:ea typeface="华文细黑" panose="02010600040101010101" charset="-122"/>
                        </a:rPr>
                        <a:t>净资产（万）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3,161,097.08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3,157,483.09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3,070,353.95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2,330,246.50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060">
                <a:tc>
                  <a:txBody>
                    <a:bodyPr/>
                    <a:p>
                      <a:pPr marL="139700">
                        <a:buNone/>
                      </a:pPr>
                      <a:r>
                        <a:rPr lang="zh-CN" sz="1800">
                          <a:solidFill>
                            <a:srgbClr val="000000"/>
                          </a:solidFill>
                          <a:latin typeface="Arial" panose="020B0604020202020204" pitchFamily="34" charset="0"/>
                          <a:ea typeface="华文细黑" panose="02010600040101010101" charset="-122"/>
                        </a:rPr>
                        <a:t>同比（%）</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2.85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2.84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31.76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10.54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4965">
                <a:tc>
                  <a:txBody>
                    <a:bodyPr/>
                    <a:p>
                      <a:pPr>
                        <a:buNone/>
                      </a:pPr>
                      <a:r>
                        <a:rPr lang="zh-CN" sz="1800" b="1">
                          <a:solidFill>
                            <a:srgbClr val="FF9900"/>
                          </a:solidFill>
                          <a:latin typeface="Arial" panose="020B0604020202020204" pitchFamily="34" charset="0"/>
                          <a:ea typeface="华文细黑" panose="02010600040101010101" charset="-122"/>
                        </a:rPr>
                        <a:t>现金流量表</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53060">
                <a:tc>
                  <a:txBody>
                    <a:bodyPr/>
                    <a:p>
                      <a:pPr marL="139700">
                        <a:buNone/>
                      </a:pPr>
                      <a:r>
                        <a:rPr lang="zh-CN" sz="1800">
                          <a:solidFill>
                            <a:srgbClr val="000000"/>
                          </a:solidFill>
                          <a:latin typeface="Arial" panose="020B0604020202020204" pitchFamily="34" charset="0"/>
                          <a:ea typeface="华文细黑" panose="02010600040101010101" charset="-122"/>
                        </a:rPr>
                        <a:t>经营现金流量净额（万）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9,153.67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61,167.73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-59,323.25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310.95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22555" y="137795"/>
            <a:ext cx="8564245" cy="5988685"/>
          </a:xfrm>
        </p:spPr>
        <p:txBody>
          <a:bodyPr/>
          <a:p>
            <a:r>
              <a:rPr lang="en-US" altLang="zh-CN"/>
              <a:t> </a:t>
            </a:r>
            <a:endParaRPr lang="en-US" altLang="zh-CN"/>
          </a:p>
        </p:txBody>
      </p:sp>
      <p:graphicFrame>
        <p:nvGraphicFramePr>
          <p:cNvPr id="4" name="表格 3"/>
          <p:cNvGraphicFramePr/>
          <p:nvPr>
            <p:custDataLst>
              <p:tags r:id="rId1"/>
            </p:custDataLst>
          </p:nvPr>
        </p:nvGraphicFramePr>
        <p:xfrm>
          <a:off x="332740" y="447675"/>
          <a:ext cx="8530590" cy="5572125"/>
        </p:xfrm>
        <a:graphic>
          <a:graphicData uri="http://schemas.openxmlformats.org/drawingml/2006/table">
            <a:tbl>
              <a:tblPr firstRow="1" bandRow="1">
                <a:tableStyleId>{5C22544A-7EE6-4342-B048-85BDC9FD1C3A}</a:tableStyleId>
              </a:tblPr>
              <a:tblGrid>
                <a:gridCol w="1705610"/>
                <a:gridCol w="1706880"/>
                <a:gridCol w="1706245"/>
                <a:gridCol w="1706245"/>
                <a:gridCol w="1705610"/>
              </a:tblGrid>
              <a:tr h="371475">
                <a:tc>
                  <a:txBody>
                    <a:bodyPr/>
                    <a:p>
                      <a:pPr>
                        <a:buNone/>
                      </a:pPr>
                      <a:r>
                        <a:rPr lang="zh-CN" sz="1800" b="1">
                          <a:solidFill>
                            <a:srgbClr val="FF9900"/>
                          </a:solidFill>
                          <a:latin typeface="Arial" panose="020B0604020202020204" pitchFamily="34" charset="0"/>
                          <a:ea typeface="华文细黑" panose="02010600040101010101" charset="-122"/>
                        </a:rPr>
                        <a:t>每股指标</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基本每股收益（元）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摊薄每股收益（元）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0.01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0.17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0.12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0.63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每股净资产（元）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10.33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10.31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10.03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41.64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每股经营现金流（元）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0.03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0.20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-0.19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0.01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a:buNone/>
                      </a:pPr>
                      <a:r>
                        <a:rPr lang="zh-CN" sz="1800" b="1">
                          <a:solidFill>
                            <a:srgbClr val="FF9900"/>
                          </a:solidFill>
                          <a:latin typeface="Arial" panose="020B0604020202020204" pitchFamily="34" charset="0"/>
                          <a:ea typeface="华文细黑" panose="02010600040101010101" charset="-122"/>
                        </a:rPr>
                        <a:t>盈利能力</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净资产收益率（%）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0.12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1.65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1.32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1.59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a:buNone/>
                      </a:pPr>
                      <a:r>
                        <a:rPr lang="zh-CN" sz="1800" b="1">
                          <a:solidFill>
                            <a:srgbClr val="FF9900"/>
                          </a:solidFill>
                          <a:latin typeface="Arial" panose="020B0604020202020204" pitchFamily="34" charset="0"/>
                          <a:ea typeface="华文细黑" panose="02010600040101010101" charset="-122"/>
                        </a:rPr>
                        <a:t>偿债能力</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资产负债率（%）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59.66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58.40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57.54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55.36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流动比率（%）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416.40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455.60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407.79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4.34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速动比率（%）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151.09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163.57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155.92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1.65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EBIT保障倍数（倍）</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49.14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14.71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14.12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37.25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EBITDA保障倍数（倍）</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16.38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17.22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44.79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有息债务/EBITDA（倍）</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53.06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62.42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41.69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71475">
                <a:tc>
                  <a:txBody>
                    <a:bodyPr/>
                    <a:p>
                      <a:pPr marL="139700">
                        <a:buNone/>
                      </a:pPr>
                      <a:r>
                        <a:rPr lang="zh-CN" sz="1800">
                          <a:solidFill>
                            <a:srgbClr val="000000"/>
                          </a:solidFill>
                          <a:latin typeface="Arial" panose="020B0604020202020204" pitchFamily="34" charset="0"/>
                          <a:ea typeface="华文细黑" panose="02010600040101010101" charset="-122"/>
                        </a:rPr>
                        <a:t>数据来源</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sz="2000"/>
              <a:t>金谷</a:t>
            </a:r>
            <a:r>
              <a:rPr lang="en-US" altLang="zh-CN" sz="2000"/>
              <a:t>信托-RX62号·重庆大足标债 集合资金信托计划</a:t>
            </a:r>
            <a:r>
              <a:rPr lang="zh-CN" altLang="en-US" sz="2000"/>
              <a:t>项目资料</a:t>
            </a:r>
            <a:endParaRPr lang="zh-CN" altLang="en-US" sz="2000"/>
          </a:p>
        </p:txBody>
      </p:sp>
      <p:pic>
        <p:nvPicPr>
          <p:cNvPr id="4" name="内容占位符 3"/>
          <p:cNvPicPr>
            <a:picLocks noChangeAspect="1"/>
          </p:cNvPicPr>
          <p:nvPr>
            <p:ph idx="1"/>
          </p:nvPr>
        </p:nvPicPr>
        <p:blipFill>
          <a:blip r:embed="rId1"/>
          <a:stretch>
            <a:fillRect/>
          </a:stretch>
        </p:blipFill>
        <p:spPr>
          <a:xfrm>
            <a:off x="384810" y="1231265"/>
            <a:ext cx="8580120" cy="446151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237490"/>
            <a:ext cx="8229600" cy="5888990"/>
          </a:xfrm>
        </p:spPr>
        <p:txBody>
          <a:bodyPr/>
          <a:p>
            <a:r>
              <a:rPr lang="zh-CN" altLang="en-US" sz="1800"/>
              <a:t>大足国资财务点评</a:t>
            </a:r>
            <a:endParaRPr lang="zh-CN" altLang="en-US" sz="1800"/>
          </a:p>
          <a:p>
            <a:r>
              <a:rPr lang="zh-CN" altLang="en-US" sz="1800"/>
              <a:t>（</a:t>
            </a:r>
            <a:r>
              <a:rPr lang="en-US" altLang="zh-CN" sz="1800"/>
              <a:t>1</a:t>
            </a:r>
            <a:r>
              <a:rPr lang="zh-CN" altLang="en-US" sz="1800"/>
              <a:t>）公司主营业务收入来源构成相对稳定，2021 年营业收入和毛利率均有所增长。跟踪期内，公司经营业务板块构成保持相对稳定，仍以工程建设、土地整理、景区运营为主，以商品销售、工程监理、污水处理、租赁及咨询服务等其他业务为辅。</a:t>
            </a:r>
            <a:endParaRPr lang="zh-CN" altLang="en-US" sz="1800"/>
          </a:p>
          <a:p>
            <a:r>
              <a:rPr lang="zh-CN" altLang="en-US" sz="1800"/>
              <a:t>（</a:t>
            </a:r>
            <a:r>
              <a:rPr lang="en-US" altLang="zh-CN" sz="1800"/>
              <a:t>2</a:t>
            </a:r>
            <a:r>
              <a:rPr lang="zh-CN" altLang="en-US" sz="1800"/>
              <a:t>）</a:t>
            </a:r>
            <a:r>
              <a:rPr lang="en-US" altLang="zh-CN" sz="1800"/>
              <a:t> </a:t>
            </a:r>
            <a:r>
              <a:rPr lang="zh-CN" altLang="en-US" sz="1800"/>
              <a:t>2021 年，公司营业收入同比增长 3.20%。其中，工程建设收入较为稳定；土地整治收入同比增长 31.29%，主要系当期结算的土地整理项目较多所致；受疫情缓解影响，景区运营收入同比增长 21.70%；公司其他业务收入涵盖较广，同比有所增长。</a:t>
            </a:r>
            <a:endParaRPr lang="zh-CN" altLang="en-US" sz="1800"/>
          </a:p>
          <a:p>
            <a:r>
              <a:rPr lang="zh-CN" altLang="en-US" sz="1800"/>
              <a:t>（</a:t>
            </a:r>
            <a:r>
              <a:rPr lang="en-US" altLang="zh-CN" sz="1800"/>
              <a:t>3</a:t>
            </a:r>
            <a:r>
              <a:rPr lang="zh-CN" altLang="en-US" sz="1800"/>
              <a:t>）</a:t>
            </a:r>
            <a:r>
              <a:rPr lang="en-US" altLang="zh-CN" sz="1800"/>
              <a:t> </a:t>
            </a:r>
            <a:r>
              <a:rPr lang="zh-CN" altLang="en-US" sz="1800"/>
              <a:t>2021 年，公司综合毛利率同比上升 1.12 个百分点。其中工程建设业务毛利率略有提升；土地整治业务毛利率同比上升 7.54 个百分点，主要系当期确认收入的居住用地成本加成比例较高所致；景区运营和其他业务毛利率有所下降。</a:t>
            </a:r>
            <a:endParaRPr lang="zh-CN" altLang="en-US" sz="1800"/>
          </a:p>
          <a:p>
            <a:r>
              <a:rPr lang="zh-CN" altLang="en-US" sz="1800"/>
              <a:t>（</a:t>
            </a:r>
            <a:r>
              <a:rPr lang="en-US" altLang="zh-CN" sz="1800"/>
              <a:t>4.</a:t>
            </a:r>
            <a:r>
              <a:rPr lang="zh-CN" altLang="en-US" sz="1800"/>
              <a:t>）</a:t>
            </a:r>
            <a:r>
              <a:rPr lang="en-US" altLang="zh-CN" sz="1800"/>
              <a:t>2</a:t>
            </a:r>
            <a:r>
              <a:rPr lang="zh-CN" altLang="en-US" sz="1800"/>
              <a:t>022 年 1－3 月，公司营业收入相当于2021 年全年的 22.61%；综合毛利率为 15.12%，较 2021 年有所下降。</a:t>
            </a:r>
            <a:endParaRPr lang="zh-CN" altLang="en-US" sz="1800"/>
          </a:p>
          <a:p>
            <a:r>
              <a:rPr lang="zh-CN" altLang="en-US" sz="1800"/>
              <a:t>（</a:t>
            </a:r>
            <a:r>
              <a:rPr lang="en-US" altLang="zh-CN" sz="1800"/>
              <a:t>5</a:t>
            </a:r>
            <a:r>
              <a:rPr lang="zh-CN" altLang="en-US" sz="1800"/>
              <a:t>）2021年1-12月 ，公司实现营业收入29.37亿元 ，同比增长3.20% 。归母净利润5.14亿元 ，同比增长44.28% 。总负债443.19亿元 ，其中有息债务占比81.33% 。</a:t>
            </a:r>
            <a:endParaRPr lang="zh-CN" altLang="en-US"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605790"/>
          </a:xfrm>
        </p:spPr>
        <p:txBody>
          <a:bodyPr/>
          <a:p>
            <a:r>
              <a:rPr lang="zh-CN" altLang="en-US" sz="2400"/>
              <a:t>银行授信</a:t>
            </a:r>
            <a:endParaRPr lang="zh-CN" altLang="en-US" sz="2400"/>
          </a:p>
        </p:txBody>
      </p:sp>
      <p:sp>
        <p:nvSpPr>
          <p:cNvPr id="3" name="内容占位符 2"/>
          <p:cNvSpPr>
            <a:spLocks noGrp="1"/>
          </p:cNvSpPr>
          <p:nvPr>
            <p:ph idx="1"/>
          </p:nvPr>
        </p:nvSpPr>
        <p:spPr>
          <a:xfrm>
            <a:off x="457835" y="914400"/>
            <a:ext cx="8228965" cy="5212080"/>
          </a:xfrm>
        </p:spPr>
        <p:txBody>
          <a:bodyPr/>
          <a:p>
            <a:r>
              <a:rPr lang="zh-CN" altLang="en-US" sz="1800"/>
              <a:t>截止最新</a:t>
            </a:r>
            <a:r>
              <a:rPr lang="en-US" altLang="zh-CN" sz="1800"/>
              <a:t>.</a:t>
            </a:r>
            <a:r>
              <a:rPr lang="zh-CN" altLang="en-US" sz="1800"/>
              <a:t>公司获得授信额度 155.52 亿元 ，已使用 135.80 亿元 ，未使用 19.72 亿元 。</a:t>
            </a:r>
            <a:endParaRPr lang="zh-CN" altLang="en-US" sz="1800"/>
          </a:p>
          <a:p>
            <a:endParaRPr lang="zh-CN" altLang="en-US" sz="1800"/>
          </a:p>
        </p:txBody>
      </p:sp>
      <p:pic>
        <p:nvPicPr>
          <p:cNvPr id="4" name="图片 3"/>
          <p:cNvPicPr>
            <a:picLocks noChangeAspect="1"/>
          </p:cNvPicPr>
          <p:nvPr/>
        </p:nvPicPr>
        <p:blipFill>
          <a:blip r:embed="rId1"/>
          <a:stretch>
            <a:fillRect/>
          </a:stretch>
        </p:blipFill>
        <p:spPr>
          <a:xfrm>
            <a:off x="1259840" y="1628775"/>
            <a:ext cx="6376035" cy="444436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107950"/>
            <a:ext cx="8229600" cy="294005"/>
          </a:xfrm>
        </p:spPr>
        <p:txBody>
          <a:bodyPr/>
          <a:p>
            <a:r>
              <a:rPr lang="zh-CN" altLang="en-US" sz="2800"/>
              <a:t>流通债券情况</a:t>
            </a:r>
            <a:endParaRPr lang="zh-CN" altLang="en-US" sz="2800"/>
          </a:p>
        </p:txBody>
      </p:sp>
      <p:sp>
        <p:nvSpPr>
          <p:cNvPr id="3" name="内容占位符 2"/>
          <p:cNvSpPr>
            <a:spLocks noGrp="1"/>
          </p:cNvSpPr>
          <p:nvPr>
            <p:ph idx="1"/>
          </p:nvPr>
        </p:nvSpPr>
        <p:spPr>
          <a:xfrm>
            <a:off x="38100" y="441325"/>
            <a:ext cx="8648700" cy="5685155"/>
          </a:xfrm>
        </p:spPr>
        <p:txBody>
          <a:bodyPr/>
          <a:p>
            <a:endParaRPr lang="en-US" altLang="zh-CN"/>
          </a:p>
          <a:p>
            <a:endParaRPr lang="en-US" altLang="zh-CN"/>
          </a:p>
          <a:p>
            <a:endParaRPr lang="en-US" altLang="zh-CN"/>
          </a:p>
          <a:p>
            <a:endParaRPr lang="en-US" altLang="zh-CN"/>
          </a:p>
          <a:p>
            <a:endParaRPr lang="en-US" altLang="zh-CN"/>
          </a:p>
          <a:p>
            <a:endParaRPr lang="en-US" altLang="zh-CN"/>
          </a:p>
          <a:p>
            <a:pPr marL="0" indent="0">
              <a:buNone/>
            </a:pPr>
            <a:endParaRPr lang="zh-CN" altLang="en-US"/>
          </a:p>
          <a:p>
            <a:pPr marL="0" indent="0">
              <a:buNone/>
            </a:pPr>
            <a:endParaRPr lang="zh-CN" altLang="en-US"/>
          </a:p>
          <a:p>
            <a:pPr marL="0" indent="0">
              <a:buNone/>
            </a:pPr>
            <a:endParaRPr lang="zh-CN" altLang="en-US"/>
          </a:p>
          <a:p>
            <a:pPr marL="0" indent="0">
              <a:buNone/>
            </a:pPr>
            <a:r>
              <a:rPr lang="zh-CN" altLang="en-US" sz="1800"/>
              <a:t>当前存续债券为</a:t>
            </a:r>
            <a:r>
              <a:rPr lang="en-US" altLang="zh-CN" sz="1800"/>
              <a:t>845.46</a:t>
            </a:r>
            <a:r>
              <a:rPr lang="zh-CN" altLang="en-US" sz="1800"/>
              <a:t>亿共</a:t>
            </a:r>
            <a:r>
              <a:rPr lang="en-US" altLang="zh-CN" sz="1800"/>
              <a:t>12</a:t>
            </a:r>
            <a:r>
              <a:rPr lang="zh-CN" altLang="en-US" sz="1800"/>
              <a:t>只债券</a:t>
            </a:r>
            <a:endParaRPr lang="zh-CN" altLang="en-US" sz="1800"/>
          </a:p>
        </p:txBody>
      </p:sp>
      <p:pic>
        <p:nvPicPr>
          <p:cNvPr id="4" name="图片 3"/>
          <p:cNvPicPr>
            <a:picLocks noChangeAspect="1"/>
          </p:cNvPicPr>
          <p:nvPr/>
        </p:nvPicPr>
        <p:blipFill>
          <a:blip r:embed="rId1"/>
          <a:stretch>
            <a:fillRect/>
          </a:stretch>
        </p:blipFill>
        <p:spPr>
          <a:xfrm>
            <a:off x="0" y="1031240"/>
            <a:ext cx="9055735" cy="2456815"/>
          </a:xfrm>
          <a:prstGeom prst="rect">
            <a:avLst/>
          </a:prstGeom>
        </p:spPr>
      </p:pic>
      <p:pic>
        <p:nvPicPr>
          <p:cNvPr id="10" name="图片 9"/>
          <p:cNvPicPr>
            <a:picLocks noChangeAspect="1"/>
          </p:cNvPicPr>
          <p:nvPr/>
        </p:nvPicPr>
        <p:blipFill>
          <a:blip r:embed="rId2"/>
          <a:srcRect t="-2832" r="1062"/>
          <a:stretch>
            <a:fillRect/>
          </a:stretch>
        </p:blipFill>
        <p:spPr>
          <a:xfrm>
            <a:off x="14605" y="3429000"/>
            <a:ext cx="9054465" cy="2236470"/>
          </a:xfrm>
          <a:prstGeom prst="rect">
            <a:avLst/>
          </a:prstGeom>
        </p:spPr>
      </p:pic>
      <p:pic>
        <p:nvPicPr>
          <p:cNvPr id="11" name="图片 10"/>
          <p:cNvPicPr>
            <a:picLocks noChangeAspect="1"/>
          </p:cNvPicPr>
          <p:nvPr/>
        </p:nvPicPr>
        <p:blipFill>
          <a:blip r:embed="rId3"/>
          <a:stretch>
            <a:fillRect/>
          </a:stretch>
        </p:blipFill>
        <p:spPr>
          <a:xfrm>
            <a:off x="14605" y="561340"/>
            <a:ext cx="9048115" cy="49466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683895"/>
          </a:xfrm>
        </p:spPr>
        <p:txBody>
          <a:bodyPr/>
          <a:p>
            <a:r>
              <a:rPr lang="zh-CN" altLang="en-US" sz="2400"/>
              <a:t>债券偿付安排</a:t>
            </a:r>
            <a:endParaRPr lang="zh-CN" altLang="en-US" sz="2400"/>
          </a:p>
        </p:txBody>
      </p:sp>
      <p:sp>
        <p:nvSpPr>
          <p:cNvPr id="3" name="内容占位符 2"/>
          <p:cNvSpPr>
            <a:spLocks noGrp="1"/>
          </p:cNvSpPr>
          <p:nvPr>
            <p:ph idx="1"/>
          </p:nvPr>
        </p:nvSpPr>
        <p:spPr>
          <a:xfrm>
            <a:off x="534670" y="1101725"/>
            <a:ext cx="8152130" cy="5024755"/>
          </a:xfrm>
        </p:spPr>
        <p:txBody>
          <a:bodyPr/>
          <a:p>
            <a:pPr algn="l"/>
            <a:r>
              <a:rPr lang="en-US" altLang="zh-CN" sz="1800">
                <a:sym typeface="+mn-ea"/>
              </a:rPr>
              <a:t>2022</a:t>
            </a:r>
            <a:r>
              <a:rPr lang="zh-CN" altLang="en-US" sz="1800">
                <a:sym typeface="+mn-ea"/>
              </a:rPr>
              <a:t>年需偿还债券本金</a:t>
            </a:r>
            <a:r>
              <a:rPr lang="en-US" altLang="zh-CN" sz="1800">
                <a:sym typeface="+mn-ea"/>
              </a:rPr>
              <a:t>10</a:t>
            </a:r>
            <a:r>
              <a:rPr lang="zh-CN" altLang="en-US" sz="1800">
                <a:sym typeface="+mn-ea"/>
              </a:rPr>
              <a:t>亿偿还利息</a:t>
            </a:r>
            <a:r>
              <a:rPr lang="en-US" altLang="zh-CN" sz="1800">
                <a:sym typeface="+mn-ea"/>
              </a:rPr>
              <a:t>2.4739</a:t>
            </a:r>
            <a:r>
              <a:rPr lang="zh-CN" altLang="en-US" sz="1800">
                <a:sym typeface="+mn-ea"/>
              </a:rPr>
              <a:t>亿</a:t>
            </a:r>
            <a:endParaRPr lang="zh-CN" altLang="en-US" sz="1800"/>
          </a:p>
          <a:p>
            <a:pPr algn="l"/>
            <a:r>
              <a:rPr lang="en-US" altLang="zh-CN" sz="1800">
                <a:sym typeface="+mn-ea"/>
              </a:rPr>
              <a:t>2023</a:t>
            </a:r>
            <a:r>
              <a:rPr lang="zh-CN" altLang="en-US" sz="1800">
                <a:sym typeface="+mn-ea"/>
              </a:rPr>
              <a:t>年需偿还债券本金</a:t>
            </a:r>
            <a:r>
              <a:rPr lang="en-US" altLang="zh-CN" sz="1800">
                <a:sym typeface="+mn-ea"/>
              </a:rPr>
              <a:t>17.12</a:t>
            </a:r>
            <a:r>
              <a:rPr lang="zh-CN" altLang="en-US" sz="1800">
                <a:sym typeface="+mn-ea"/>
              </a:rPr>
              <a:t>亿偿还利息</a:t>
            </a:r>
            <a:r>
              <a:rPr lang="en-US" altLang="zh-CN" sz="1800">
                <a:sym typeface="+mn-ea"/>
              </a:rPr>
              <a:t>5.0339</a:t>
            </a:r>
            <a:r>
              <a:rPr lang="zh-CN" altLang="en-US" sz="1800">
                <a:sym typeface="+mn-ea"/>
              </a:rPr>
              <a:t>亿</a:t>
            </a:r>
            <a:endParaRPr lang="zh-CN" altLang="en-US" sz="1800"/>
          </a:p>
          <a:p>
            <a:pPr algn="l"/>
            <a:r>
              <a:rPr lang="en-US" altLang="zh-CN" sz="1800">
                <a:sym typeface="+mn-ea"/>
              </a:rPr>
              <a:t>2024</a:t>
            </a:r>
            <a:r>
              <a:rPr lang="zh-CN" altLang="en-US" sz="1800">
                <a:sym typeface="+mn-ea"/>
              </a:rPr>
              <a:t>年需偿还债券本金</a:t>
            </a:r>
            <a:r>
              <a:rPr lang="en-US" altLang="zh-CN" sz="1800">
                <a:sym typeface="+mn-ea"/>
              </a:rPr>
              <a:t>16.34</a:t>
            </a:r>
            <a:r>
              <a:rPr lang="zh-CN" altLang="en-US" sz="1800">
                <a:sym typeface="+mn-ea"/>
              </a:rPr>
              <a:t>亿偿还利息</a:t>
            </a:r>
            <a:r>
              <a:rPr lang="en-US" altLang="zh-CN" sz="1800">
                <a:sym typeface="+mn-ea"/>
              </a:rPr>
              <a:t>3.8955</a:t>
            </a:r>
            <a:r>
              <a:rPr lang="zh-CN" altLang="en-US" sz="1800">
                <a:sym typeface="+mn-ea"/>
              </a:rPr>
              <a:t>亿</a:t>
            </a:r>
            <a:endParaRPr lang="zh-CN" altLang="en-US" sz="1800"/>
          </a:p>
          <a:p>
            <a:pPr algn="l"/>
            <a:r>
              <a:rPr lang="en-US" altLang="zh-CN" sz="1800" u="sng">
                <a:sym typeface="+mn-ea"/>
              </a:rPr>
              <a:t>2025</a:t>
            </a:r>
            <a:r>
              <a:rPr lang="zh-CN" altLang="en-US" sz="1800" u="sng">
                <a:sym typeface="+mn-ea"/>
              </a:rPr>
              <a:t>年需偿还债券本金</a:t>
            </a:r>
            <a:r>
              <a:rPr lang="en-US" altLang="zh-CN" sz="1800" u="sng">
                <a:sym typeface="+mn-ea"/>
              </a:rPr>
              <a:t>20</a:t>
            </a:r>
            <a:r>
              <a:rPr lang="zh-CN" altLang="en-US" sz="1800" u="sng">
                <a:sym typeface="+mn-ea"/>
              </a:rPr>
              <a:t>亿偿还利息</a:t>
            </a:r>
            <a:r>
              <a:rPr lang="en-US" altLang="zh-CN" sz="1800" u="sng">
                <a:sym typeface="+mn-ea"/>
              </a:rPr>
              <a:t>2.77</a:t>
            </a:r>
            <a:r>
              <a:rPr lang="zh-CN" altLang="en-US" sz="1800" u="sng">
                <a:sym typeface="+mn-ea"/>
              </a:rPr>
              <a:t>亿</a:t>
            </a:r>
            <a:endParaRPr lang="zh-CN" altLang="en-US" sz="1800" u="sng"/>
          </a:p>
          <a:p>
            <a:pPr algn="l"/>
            <a:r>
              <a:rPr lang="en-US" altLang="zh-CN" sz="1800">
                <a:sym typeface="+mn-ea"/>
              </a:rPr>
              <a:t>2026</a:t>
            </a:r>
            <a:r>
              <a:rPr lang="zh-CN" altLang="en-US" sz="1800">
                <a:sym typeface="+mn-ea"/>
              </a:rPr>
              <a:t>年需偿还债券本金</a:t>
            </a:r>
            <a:r>
              <a:rPr lang="en-US" altLang="zh-CN" sz="1800">
                <a:sym typeface="+mn-ea"/>
              </a:rPr>
              <a:t>10</a:t>
            </a:r>
            <a:r>
              <a:rPr lang="zh-CN" altLang="en-US" sz="1800">
                <a:sym typeface="+mn-ea"/>
              </a:rPr>
              <a:t>亿偿还利息</a:t>
            </a:r>
            <a:r>
              <a:rPr lang="en-US" altLang="zh-CN" sz="1800">
                <a:sym typeface="+mn-ea"/>
              </a:rPr>
              <a:t>1.48</a:t>
            </a:r>
            <a:r>
              <a:rPr lang="zh-CN" altLang="en-US" sz="1800">
                <a:sym typeface="+mn-ea"/>
              </a:rPr>
              <a:t>亿</a:t>
            </a:r>
            <a:endParaRPr lang="zh-CN" altLang="en-US" sz="1800">
              <a:sym typeface="+mn-ea"/>
            </a:endParaRPr>
          </a:p>
          <a:p>
            <a:pPr algn="l"/>
            <a:r>
              <a:rPr lang="en-US" altLang="zh-CN" sz="1800">
                <a:sym typeface="+mn-ea"/>
              </a:rPr>
              <a:t>2027</a:t>
            </a:r>
            <a:r>
              <a:rPr lang="zh-CN" altLang="en-US" sz="1800">
                <a:sym typeface="+mn-ea"/>
              </a:rPr>
              <a:t>年需偿还债券本金</a:t>
            </a:r>
            <a:r>
              <a:rPr lang="en-US" altLang="zh-CN" sz="1800">
                <a:sym typeface="+mn-ea"/>
              </a:rPr>
              <a:t>12</a:t>
            </a:r>
            <a:r>
              <a:rPr lang="zh-CN" altLang="en-US" sz="1800">
                <a:sym typeface="+mn-ea"/>
              </a:rPr>
              <a:t>余偿还利息</a:t>
            </a:r>
            <a:r>
              <a:rPr lang="en-US" altLang="zh-CN" sz="1800">
                <a:sym typeface="+mn-ea"/>
              </a:rPr>
              <a:t>0.84</a:t>
            </a:r>
            <a:r>
              <a:rPr lang="zh-CN" altLang="en-US" sz="1800">
                <a:sym typeface="+mn-ea"/>
              </a:rPr>
              <a:t>亿</a:t>
            </a:r>
            <a:endParaRPr lang="zh-CN" altLang="en-US" sz="1800"/>
          </a:p>
          <a:p>
            <a:pPr algn="l"/>
            <a:r>
              <a:rPr lang="zh-CN" altLang="en-US" sz="1800">
                <a:sym typeface="+mn-ea"/>
              </a:rPr>
              <a:t>需要关注</a:t>
            </a:r>
            <a:endParaRPr lang="zh-CN" altLang="en-US" sz="1800"/>
          </a:p>
          <a:p>
            <a:pPr algn="l"/>
            <a:r>
              <a:rPr lang="zh-CN" altLang="en-US" sz="1800">
                <a:sym typeface="+mn-ea"/>
              </a:rPr>
              <a:t>企业</a:t>
            </a:r>
            <a:r>
              <a:rPr lang="en-US" altLang="zh-CN" sz="1800">
                <a:sym typeface="+mn-ea"/>
              </a:rPr>
              <a:t>2025</a:t>
            </a:r>
            <a:r>
              <a:rPr lang="zh-CN" altLang="en-US" sz="1800">
                <a:sym typeface="+mn-ea"/>
              </a:rPr>
              <a:t>年企业将偿还较大一部分本息，债务压力较大</a:t>
            </a:r>
            <a:r>
              <a:rPr lang="en-US" altLang="zh-CN" sz="1800">
                <a:sym typeface="+mn-ea"/>
              </a:rPr>
              <a:t>.</a:t>
            </a:r>
            <a:endParaRPr lang="zh-CN" altLang="en-US" sz="1800"/>
          </a:p>
          <a:p>
            <a:pPr algn="l"/>
            <a:r>
              <a:rPr lang="zh-CN" altLang="en-US" sz="1800">
                <a:sym typeface="+mn-ea"/>
              </a:rPr>
              <a:t>企业历史兑付情况良好，无不良记录，无重大经济纠纷案件。</a:t>
            </a:r>
            <a:endParaRPr lang="zh-CN" altLang="en-US" sz="1800">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518160"/>
          </a:xfrm>
        </p:spPr>
        <p:txBody>
          <a:bodyPr/>
          <a:p>
            <a:r>
              <a:rPr lang="zh-CN" altLang="en-US" sz="2400"/>
              <a:t>大足国资主营业务情况</a:t>
            </a:r>
            <a:endParaRPr lang="zh-CN" altLang="en-US" sz="2400"/>
          </a:p>
        </p:txBody>
      </p:sp>
      <p:sp>
        <p:nvSpPr>
          <p:cNvPr id="5" name="内容占位符 4"/>
          <p:cNvSpPr/>
          <p:nvPr>
            <p:ph idx="1"/>
          </p:nvPr>
        </p:nvSpPr>
        <p:spPr>
          <a:xfrm>
            <a:off x="61595" y="1322070"/>
            <a:ext cx="9072880" cy="4804410"/>
          </a:xfrm>
        </p:spPr>
        <p:txBody>
          <a:bodyPr/>
          <a:p>
            <a:r>
              <a:rPr lang="en-US" altLang="zh-CN" sz="1800"/>
              <a:t> </a:t>
            </a:r>
            <a:r>
              <a:rPr lang="en-US" altLang="zh-CN" sz="1800">
                <a:sym typeface="+mn-ea"/>
              </a:rPr>
              <a:t>业务板块</a:t>
            </a:r>
            <a:endParaRPr lang="en-US" altLang="zh-CN" sz="1800"/>
          </a:p>
          <a:p>
            <a:r>
              <a:rPr lang="en-US" altLang="zh-CN" sz="1800">
                <a:sym typeface="+mn-ea"/>
              </a:rPr>
              <a:t>                2020 年                                2021 年                           2022 年 1－3 月</a:t>
            </a:r>
            <a:endParaRPr lang="en-US" altLang="zh-CN" sz="1800"/>
          </a:p>
          <a:p>
            <a:r>
              <a:rPr lang="en-US" altLang="zh-CN" sz="1800">
                <a:sym typeface="+mn-ea"/>
              </a:rPr>
              <a:t>        </a:t>
            </a:r>
            <a:r>
              <a:rPr lang="zh-CN" altLang="en-US" sz="1800">
                <a:sym typeface="+mn-ea"/>
              </a:rPr>
              <a:t>亿</a:t>
            </a:r>
            <a:r>
              <a:rPr lang="en-US" altLang="zh-CN" sz="1800">
                <a:sym typeface="+mn-ea"/>
              </a:rPr>
              <a:t>/ </a:t>
            </a:r>
            <a:r>
              <a:rPr lang="en-US" altLang="zh-CN" sz="1800">
                <a:highlight>
                  <a:srgbClr val="FFFF00"/>
                </a:highlight>
                <a:sym typeface="+mn-ea"/>
              </a:rPr>
              <a:t>收入     占比%   毛利率%  </a:t>
            </a:r>
            <a:r>
              <a:rPr lang="en-US" altLang="zh-CN" sz="1800">
                <a:sym typeface="+mn-ea"/>
              </a:rPr>
              <a:t>  </a:t>
            </a:r>
            <a:r>
              <a:rPr lang="en-US" altLang="zh-CN" sz="1800">
                <a:highlight>
                  <a:srgbClr val="00FF00"/>
                </a:highlight>
                <a:sym typeface="+mn-ea"/>
              </a:rPr>
              <a:t>收入    占比    毛利率% </a:t>
            </a:r>
            <a:r>
              <a:rPr lang="en-US" altLang="zh-CN" sz="1800">
                <a:sym typeface="+mn-ea"/>
              </a:rPr>
              <a:t>  </a:t>
            </a:r>
            <a:r>
              <a:rPr lang="en-US" altLang="zh-CN" sz="1800">
                <a:highlight>
                  <a:srgbClr val="00FFFF"/>
                </a:highlight>
                <a:sym typeface="+mn-ea"/>
              </a:rPr>
              <a:t> 收入   占比%  毛利率%</a:t>
            </a:r>
            <a:endParaRPr lang="en-US" altLang="zh-CN" sz="1800">
              <a:highlight>
                <a:srgbClr val="00FFFF"/>
              </a:highlight>
            </a:endParaRPr>
          </a:p>
          <a:p>
            <a:pPr marL="0" indent="0">
              <a:buNone/>
            </a:pPr>
            <a:r>
              <a:rPr lang="en-US" altLang="zh-CN" sz="1800">
                <a:sym typeface="+mn-ea"/>
              </a:rPr>
              <a:t>      工程建设</a:t>
            </a:r>
            <a:r>
              <a:rPr lang="en-US" altLang="zh-CN" sz="1800">
                <a:highlight>
                  <a:srgbClr val="FFFF00"/>
                </a:highlight>
                <a:sym typeface="+mn-ea"/>
              </a:rPr>
              <a:t> 23.81   83.68   11.82 </a:t>
            </a:r>
            <a:r>
              <a:rPr lang="en-US" altLang="zh-CN" sz="1800">
                <a:sym typeface="+mn-ea"/>
              </a:rPr>
              <a:t>        </a:t>
            </a:r>
            <a:r>
              <a:rPr lang="en-US" altLang="zh-CN" sz="1800">
                <a:highlight>
                  <a:srgbClr val="00FF00"/>
                </a:highlight>
                <a:sym typeface="+mn-ea"/>
              </a:rPr>
              <a:t>23.50    80.03  13.53  </a:t>
            </a:r>
            <a:r>
              <a:rPr lang="en-US" altLang="zh-CN" sz="1800">
                <a:sym typeface="+mn-ea"/>
              </a:rPr>
              <a:t>    </a:t>
            </a:r>
            <a:r>
              <a:rPr lang="en-US" altLang="zh-CN" sz="1800">
                <a:highlight>
                  <a:srgbClr val="00FFFF"/>
                </a:highlight>
                <a:sym typeface="+mn-ea"/>
              </a:rPr>
              <a:t>3.91    58.89    13.04%</a:t>
            </a:r>
            <a:endParaRPr lang="en-US" altLang="zh-CN" sz="1800">
              <a:highlight>
                <a:srgbClr val="00FFFF"/>
              </a:highlight>
            </a:endParaRPr>
          </a:p>
          <a:p>
            <a:endParaRPr lang="en-US" altLang="zh-CN" sz="1800">
              <a:sym typeface="+mn-ea"/>
            </a:endParaRPr>
          </a:p>
          <a:p>
            <a:r>
              <a:rPr lang="en-US" altLang="zh-CN" sz="1800">
                <a:sym typeface="+mn-ea"/>
              </a:rPr>
              <a:t>土地整治 </a:t>
            </a:r>
            <a:r>
              <a:rPr lang="en-US" altLang="zh-CN" sz="1800">
                <a:highlight>
                  <a:srgbClr val="FFFF00"/>
                </a:highlight>
                <a:sym typeface="+mn-ea"/>
              </a:rPr>
              <a:t>1.30     4.57      12.71</a:t>
            </a:r>
            <a:r>
              <a:rPr lang="en-US" altLang="zh-CN" sz="1800">
                <a:sym typeface="+mn-ea"/>
              </a:rPr>
              <a:t>        </a:t>
            </a:r>
            <a:r>
              <a:rPr lang="en-US" altLang="zh-CN" sz="1800">
                <a:highlight>
                  <a:srgbClr val="00FF00"/>
                </a:highlight>
                <a:sym typeface="+mn-ea"/>
              </a:rPr>
              <a:t>  1.71    5.81     20.25 </a:t>
            </a:r>
            <a:r>
              <a:rPr lang="en-US" altLang="zh-CN" sz="1800">
                <a:sym typeface="+mn-ea"/>
              </a:rPr>
              <a:t>    </a:t>
            </a:r>
            <a:r>
              <a:rPr lang="en-US" altLang="zh-CN" sz="1800">
                <a:highlight>
                  <a:srgbClr val="00FFFF"/>
                </a:highlight>
                <a:sym typeface="+mn-ea"/>
              </a:rPr>
              <a:t> 2.31    34.72    12.72</a:t>
            </a:r>
            <a:r>
              <a:rPr lang="en-US" altLang="zh-CN" sz="1800">
                <a:highlight>
                  <a:srgbClr val="00FFFF"/>
                </a:highlight>
              </a:rPr>
              <a:t>%    </a:t>
            </a:r>
            <a:endParaRPr lang="en-US" altLang="zh-CN" sz="1800">
              <a:highlight>
                <a:srgbClr val="00FFFF"/>
              </a:highlight>
            </a:endParaRPr>
          </a:p>
          <a:p>
            <a:endParaRPr lang="en-US" altLang="zh-CN" sz="1800">
              <a:highlight>
                <a:srgbClr val="00FFFF"/>
              </a:highlight>
              <a:sym typeface="+mn-ea"/>
            </a:endParaRPr>
          </a:p>
          <a:p>
            <a:r>
              <a:rPr lang="en-US" altLang="zh-CN" sz="1800">
                <a:sym typeface="+mn-ea"/>
              </a:rPr>
              <a:t>景区运营</a:t>
            </a:r>
            <a:r>
              <a:rPr lang="en-US" altLang="zh-CN" sz="1800">
                <a:highlight>
                  <a:srgbClr val="FFFF00"/>
                </a:highlight>
                <a:sym typeface="+mn-ea"/>
              </a:rPr>
              <a:t> 1.18     4.15      62.55</a:t>
            </a:r>
            <a:r>
              <a:rPr lang="en-US" altLang="zh-CN" sz="1800">
                <a:sym typeface="+mn-ea"/>
              </a:rPr>
              <a:t>        </a:t>
            </a:r>
            <a:r>
              <a:rPr lang="en-US" altLang="zh-CN" sz="1800">
                <a:highlight>
                  <a:srgbClr val="00FF00"/>
                </a:highlight>
                <a:sym typeface="+mn-ea"/>
              </a:rPr>
              <a:t>1.44    4.89      52.08   </a:t>
            </a:r>
            <a:r>
              <a:rPr lang="en-US" altLang="zh-CN" sz="1800">
                <a:sym typeface="+mn-ea"/>
              </a:rPr>
              <a:t>    </a:t>
            </a:r>
            <a:r>
              <a:rPr lang="en-US" altLang="zh-CN" sz="1800">
                <a:highlight>
                  <a:srgbClr val="00FFFF"/>
                </a:highlight>
                <a:sym typeface="+mn-ea"/>
              </a:rPr>
              <a:t>0.24     3.68     57.72%</a:t>
            </a:r>
            <a:endParaRPr lang="en-US" altLang="zh-CN" sz="1800">
              <a:highlight>
                <a:srgbClr val="00FFFF"/>
              </a:highlight>
            </a:endParaRPr>
          </a:p>
          <a:p>
            <a:endParaRPr lang="en-US" altLang="zh-CN" sz="1800">
              <a:sym typeface="+mn-ea"/>
            </a:endParaRPr>
          </a:p>
          <a:p>
            <a:r>
              <a:rPr lang="en-US" altLang="zh-CN" sz="1800">
                <a:sym typeface="+mn-ea"/>
              </a:rPr>
              <a:t>其他业务 </a:t>
            </a:r>
            <a:r>
              <a:rPr lang="en-US" altLang="zh-CN" sz="1800">
                <a:highlight>
                  <a:srgbClr val="FFFF00"/>
                </a:highlight>
                <a:sym typeface="+mn-ea"/>
              </a:rPr>
              <a:t>2.16     7.60      61.66</a:t>
            </a:r>
            <a:r>
              <a:rPr lang="en-US" altLang="zh-CN" sz="1800">
                <a:sym typeface="+mn-ea"/>
              </a:rPr>
              <a:t>        </a:t>
            </a:r>
            <a:r>
              <a:rPr lang="en-US" altLang="zh-CN" sz="1800">
                <a:highlight>
                  <a:srgbClr val="00FF00"/>
                </a:highlight>
                <a:sym typeface="+mn-ea"/>
              </a:rPr>
              <a:t>2.72    9.27      46.61  </a:t>
            </a:r>
            <a:r>
              <a:rPr lang="en-US" altLang="zh-CN" sz="1800">
                <a:sym typeface="+mn-ea"/>
              </a:rPr>
              <a:t>    </a:t>
            </a:r>
            <a:r>
              <a:rPr lang="en-US" altLang="zh-CN" sz="1800">
                <a:highlight>
                  <a:srgbClr val="00FFFF"/>
                </a:highlight>
                <a:sym typeface="+mn-ea"/>
              </a:rPr>
              <a:t> 0.18      2.70    33.18%</a:t>
            </a:r>
            <a:endParaRPr lang="en-US" altLang="zh-CN" sz="1800">
              <a:highlight>
                <a:srgbClr val="00FFFF"/>
              </a:highlight>
            </a:endParaRPr>
          </a:p>
          <a:p>
            <a:endParaRPr lang="en-US" altLang="zh-CN" sz="1800">
              <a:highlight>
                <a:srgbClr val="00FFFF"/>
              </a:highlight>
              <a:sym typeface="+mn-ea"/>
            </a:endParaRPr>
          </a:p>
          <a:p>
            <a:r>
              <a:rPr lang="en-US" altLang="zh-CN" sz="1800">
                <a:sym typeface="+mn-ea"/>
              </a:rPr>
              <a:t>合计       </a:t>
            </a:r>
            <a:r>
              <a:rPr lang="en-US" altLang="zh-CN" sz="1800">
                <a:highlight>
                  <a:srgbClr val="FFFF00"/>
                </a:highlight>
                <a:sym typeface="+mn-ea"/>
              </a:rPr>
              <a:t> 28.46   100       17.75 </a:t>
            </a:r>
            <a:r>
              <a:rPr lang="en-US" altLang="zh-CN" sz="1800">
                <a:sym typeface="+mn-ea"/>
              </a:rPr>
              <a:t>       </a:t>
            </a:r>
            <a:r>
              <a:rPr lang="en-US" altLang="zh-CN" sz="1800">
                <a:highlight>
                  <a:srgbClr val="00FF00"/>
                </a:highlight>
                <a:sym typeface="+mn-ea"/>
              </a:rPr>
              <a:t>29.37  100       18 .87</a:t>
            </a:r>
            <a:r>
              <a:rPr lang="en-US" altLang="zh-CN" sz="1800">
                <a:sym typeface="+mn-ea"/>
              </a:rPr>
              <a:t>     </a:t>
            </a:r>
            <a:r>
              <a:rPr lang="en-US" altLang="zh-CN" sz="1800">
                <a:highlight>
                  <a:srgbClr val="00FFFF"/>
                </a:highlight>
                <a:sym typeface="+mn-ea"/>
              </a:rPr>
              <a:t>6.64     100      15.12%</a:t>
            </a:r>
            <a:endParaRPr lang="en-US" altLang="zh-CN" sz="1800">
              <a:highlight>
                <a:srgbClr val="00FFFF"/>
              </a:highlight>
            </a:endParaRPr>
          </a:p>
          <a:p>
            <a:r>
              <a:rPr lang="en-US" altLang="zh-CN" sz="1800">
                <a:sym typeface="+mn-ea"/>
              </a:rPr>
              <a:t>注：其他业务收入主要来自出租车管理、商品销售、工程监理、污水处理、租赁及咨询服务等；各项加总数与合计数差异系四舍五入所致 </a:t>
            </a:r>
            <a:endParaRPr lang="en-US" altLang="zh-CN" sz="1800"/>
          </a:p>
          <a:p>
            <a:endParaRPr lang="en-US" altLang="zh-CN" sz="1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13995" y="116840"/>
            <a:ext cx="8372475" cy="6092825"/>
          </a:xfrm>
        </p:spPr>
        <p:txBody>
          <a:bodyPr/>
          <a:p>
            <a:r>
              <a:rPr lang="en-US" altLang="zh-CN" sz="1800"/>
              <a:t>优势</a:t>
            </a:r>
            <a:endParaRPr lang="en-US" altLang="zh-CN" sz="1800"/>
          </a:p>
          <a:p>
            <a:r>
              <a:rPr lang="en-US" altLang="zh-CN" sz="1800"/>
              <a:t>1． 外部发展环境较好。2021 年大足区生产总值 800.30 亿元，同比增长 10.3%；完成一般公共预算收入 45.96 亿元，同比增长 8.5%，公司发展的外部环境较好。</a:t>
            </a:r>
            <a:endParaRPr lang="en-US" altLang="zh-CN" sz="1800"/>
          </a:p>
          <a:p>
            <a:r>
              <a:rPr lang="en-US" altLang="zh-CN" sz="1800"/>
              <a:t>2． 持续获得有力的外部支持。公司为大足区最重要的基础设施建设和国有资产运营主体，业务竞争优势明显。2021 年，公司共获得政府无偿划拨的土地 34.40 亿元、各类资金 11.43 亿元；2021 年，公司获得政府补助 4.67 亿元。</a:t>
            </a:r>
            <a:endParaRPr lang="en-US" altLang="zh-CN" sz="1800"/>
          </a:p>
          <a:p>
            <a:endParaRPr lang="en-US" altLang="zh-CN" sz="1800"/>
          </a:p>
          <a:p>
            <a:r>
              <a:rPr lang="en-US" altLang="zh-CN" sz="1800"/>
              <a:t>关注</a:t>
            </a:r>
            <a:endParaRPr lang="en-US" altLang="zh-CN" sz="1800"/>
          </a:p>
          <a:p>
            <a:r>
              <a:rPr lang="en-US" altLang="zh-CN" sz="1800"/>
              <a:t>1． 资产变现能力较弱。跟踪期内，公司资产中存货和应收类款项占比仍高，截至 2022 年 3 月底分别占资产总额的 54.29%和 26.42%，对资金占用大，资产变现能力较弱。</a:t>
            </a:r>
            <a:endParaRPr lang="en-US" altLang="zh-CN" sz="1800"/>
          </a:p>
          <a:p>
            <a:r>
              <a:rPr lang="en-US" altLang="zh-CN" sz="1800"/>
              <a:t>2． 面临较大的项目投资压力。截至 2022 年 3 月底，公司主要在建项目未来尚需投资 62.46 亿元，主要拟建项目计划总投资 144.00 亿元，公司面临较大的项目投资压力。 </a:t>
            </a:r>
            <a:endParaRPr lang="en-US" altLang="zh-CN" sz="1800"/>
          </a:p>
          <a:p>
            <a:r>
              <a:rPr lang="en-US" altLang="zh-CN" sz="1800"/>
              <a:t>3． 债务负担较重，短期偿付压力大。截至 2022 年 3 月底，公司全部债务 418.28 亿元，全部债务资本化比率为 56.96%，现金短期债务比为 0.17 倍，短期偿付压力大。</a:t>
            </a:r>
            <a:endParaRPr lang="en-US" altLang="zh-CN" sz="1800"/>
          </a:p>
          <a:p>
            <a:r>
              <a:rPr lang="en-US" altLang="zh-CN" sz="1800"/>
              <a:t>4． 存在一定或有负债风险。截至 2022 年 3 月底，公司对外担保余额合71.83 亿元，担保比率为 22.72%，且公司存在一笔金额为1.00亿元的担保代偿。公司对外担保规模大，存在一定或有负债风险。</a:t>
            </a:r>
            <a:endParaRPr lang="en-US" altLang="zh-CN" sz="1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194310"/>
            <a:ext cx="8229600" cy="5932170"/>
          </a:xfrm>
        </p:spPr>
        <p:txBody>
          <a:bodyPr/>
          <a:p>
            <a:r>
              <a:rPr lang="zh-CN" altLang="en-US" sz="1800"/>
              <a:t>大足国资 业务分析</a:t>
            </a:r>
            <a:endParaRPr lang="zh-CN" altLang="en-US" sz="1800"/>
          </a:p>
          <a:p>
            <a:r>
              <a:rPr lang="zh-CN" altLang="en-US" sz="1800"/>
              <a:t>（1） 基础设施建设2021 年，公司基础设施建设收入保持稳定，整体回款情况欠佳；在建及拟建的基础设施项目尚需投资规模大，未来面临较大的资金压力。</a:t>
            </a:r>
            <a:endParaRPr lang="zh-CN" altLang="en-US" sz="1800"/>
          </a:p>
          <a:p>
            <a:endParaRPr lang="zh-CN" altLang="en-US" sz="1800"/>
          </a:p>
          <a:p>
            <a:r>
              <a:rPr lang="zh-CN" altLang="en-US" sz="1800"/>
              <a:t>（</a:t>
            </a:r>
            <a:r>
              <a:rPr lang="en-US" altLang="zh-CN" sz="1800"/>
              <a:t>2</a:t>
            </a:r>
            <a:r>
              <a:rPr lang="zh-CN" altLang="en-US" sz="1800"/>
              <a:t>）公司下属子公司城投公司、园区建发、永晟实业和大足石刻，受大足区政府和大足工业园管委会、大足高新区管委会、大足石刻管委会委托，分别对大足区城乡范围、大足工业园区、大足高新区和大足石刻旅游景区的市政道路、棚改、停车场、旅游设施等基础设施项目进行代建。</a:t>
            </a:r>
            <a:endParaRPr lang="zh-CN" altLang="en-US" sz="1800"/>
          </a:p>
          <a:p>
            <a:endParaRPr lang="zh-CN" altLang="en-US" sz="1800"/>
          </a:p>
          <a:p>
            <a:r>
              <a:rPr lang="zh-CN" altLang="en-US" sz="1800"/>
              <a:t>（</a:t>
            </a:r>
            <a:r>
              <a:rPr lang="en-US" altLang="zh-CN" sz="1800"/>
              <a:t>3</a:t>
            </a:r>
            <a:r>
              <a:rPr lang="zh-CN" altLang="en-US" sz="1800"/>
              <a:t>）大足区财政局按每年经大足区审计部门审定的工程项目完工决算金额及代建管理费（成本加成10%~18%计算）确认工程建设款，公司据此确认工程建设收入，并同时结转成本，但回款情况受大足区财政资金安排影响存在滞后。公司承接的部分棚改建设项目通过公司自筹资金建设并定向销售获取收益，部分房源可进行市场化销售，由于棚改项目销售价格较低，大足区政府通过拨付一定建设专项资金的方式对公司成本差额进行补偿，拨付的建设资金计入“专项应付款”。此外，部分项目采用自营模式，项目建成后形成公司自有资产，并通过运营收入覆盖建设成本。</a:t>
            </a:r>
            <a:endParaRPr lang="zh-CN" altLang="en-US" sz="1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558165"/>
          </a:xfrm>
        </p:spPr>
        <p:txBody>
          <a:bodyPr/>
          <a:p>
            <a:r>
              <a:rPr lang="zh-CN" altLang="en-US" sz="2400"/>
              <a:t>发行机构金谷信托介绍</a:t>
            </a:r>
            <a:endParaRPr lang="zh-CN" altLang="en-US" sz="2400"/>
          </a:p>
        </p:txBody>
      </p:sp>
      <p:sp>
        <p:nvSpPr>
          <p:cNvPr id="3" name="内容占位符 2"/>
          <p:cNvSpPr>
            <a:spLocks noGrp="1"/>
          </p:cNvSpPr>
          <p:nvPr>
            <p:ph idx="1"/>
          </p:nvPr>
        </p:nvSpPr>
        <p:spPr>
          <a:xfrm>
            <a:off x="395605" y="828040"/>
            <a:ext cx="8229600" cy="5255260"/>
          </a:xfrm>
        </p:spPr>
        <p:txBody>
          <a:bodyPr/>
          <a:p>
            <a:r>
              <a:rPr lang="en-US" altLang="zh-CN" sz="1800"/>
              <a:t>注册资本 220000</a:t>
            </a:r>
            <a:r>
              <a:rPr lang="zh-CN" altLang="en-US" sz="1800"/>
              <a:t>万元</a:t>
            </a:r>
            <a:endParaRPr lang="en-US" altLang="zh-CN" sz="1800"/>
          </a:p>
          <a:p>
            <a:r>
              <a:rPr lang="en-US" altLang="zh-CN" sz="1800"/>
              <a:t>成立日期1993-04-21</a:t>
            </a:r>
            <a:endParaRPr lang="en-US" altLang="zh-CN" sz="1800"/>
          </a:p>
          <a:p>
            <a:r>
              <a:rPr lang="en-US" altLang="zh-CN" sz="1800"/>
              <a:t>法人代表徐兵</a:t>
            </a:r>
            <a:endParaRPr lang="en-US" altLang="zh-CN" sz="1800"/>
          </a:p>
          <a:p>
            <a:r>
              <a:rPr lang="en-US" altLang="zh-CN" sz="1800"/>
              <a:t>公司电话010-88086819</a:t>
            </a:r>
            <a:endParaRPr lang="en-US" altLang="zh-CN" sz="1800"/>
          </a:p>
          <a:p>
            <a:r>
              <a:rPr lang="en-US" altLang="zh-CN" sz="1800"/>
              <a:t>经营状态持续经营</a:t>
            </a:r>
            <a:endParaRPr lang="en-US" altLang="zh-CN" sz="1800"/>
          </a:p>
          <a:p>
            <a:r>
              <a:rPr lang="en-US" altLang="zh-CN" sz="1800"/>
              <a:t>工商注册号91110000100013642K</a:t>
            </a:r>
            <a:endParaRPr lang="en-US" altLang="zh-CN" sz="1800"/>
          </a:p>
          <a:p>
            <a:r>
              <a:rPr lang="en-US" altLang="zh-CN" sz="1800"/>
              <a:t>经营期限1993-04-21至(今)</a:t>
            </a:r>
            <a:endParaRPr lang="en-US" altLang="zh-CN" sz="1800"/>
          </a:p>
          <a:p>
            <a:r>
              <a:rPr lang="en-US" altLang="zh-CN" sz="1800"/>
              <a:t>公司简称中国金谷国际信托有限责任公司</a:t>
            </a:r>
            <a:endParaRPr lang="en-US" altLang="zh-CN" sz="1800"/>
          </a:p>
          <a:p>
            <a:r>
              <a:rPr lang="en-US" altLang="zh-CN" sz="1800"/>
              <a:t>注册地址 北京市西城区金融大街33号通泰大厦C座</a:t>
            </a:r>
            <a:r>
              <a:rPr lang="en-US" altLang="zh-CN" sz="2400"/>
              <a:t>10层</a:t>
            </a:r>
            <a:endParaRPr lang="en-US" altLang="zh-CN" sz="2400"/>
          </a:p>
          <a:p>
            <a:r>
              <a:rPr lang="en-US" altLang="zh-CN" sz="1800"/>
              <a:t>中国金谷国际信托有限责任公司(原名中国金谷国际信托投资有限责任公司)系经中国人民银行批准成立的非银行金融机构。2008年7月31日,经国务院同意、中国银监会批准了中国信达资产管理股份有限公司对其实施重组;2009年9月1日,重组方案得到财政部、中国银监会的批准后,更名为“中国金谷国际信托有限责任公司”,并取得金融许可证;2009年9月15日,在国家工商行政管理局完成变更登记手续。</a:t>
            </a:r>
            <a:endParaRPr lang="en-US" altLang="zh-CN" sz="1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603885"/>
          </a:xfrm>
        </p:spPr>
        <p:txBody>
          <a:bodyPr/>
          <a:p>
            <a:r>
              <a:rPr lang="zh-CN" altLang="en-US" sz="2800"/>
              <a:t>金谷信托股权结构</a:t>
            </a:r>
            <a:endParaRPr lang="zh-CN" altLang="en-US" sz="2800"/>
          </a:p>
        </p:txBody>
      </p:sp>
      <p:sp>
        <p:nvSpPr>
          <p:cNvPr id="3" name="内容占位符 2"/>
          <p:cNvSpPr>
            <a:spLocks noGrp="1"/>
          </p:cNvSpPr>
          <p:nvPr>
            <p:ph idx="1"/>
          </p:nvPr>
        </p:nvSpPr>
        <p:spPr>
          <a:xfrm>
            <a:off x="457200" y="958215"/>
            <a:ext cx="8229600" cy="5168265"/>
          </a:xfrm>
        </p:spPr>
        <p:txBody>
          <a:bodyPr/>
          <a:p>
            <a:pPr marL="0" indent="0">
              <a:buNone/>
            </a:pPr>
            <a:r>
              <a:rPr lang="en-US" altLang="zh-CN"/>
              <a:t> </a:t>
            </a:r>
            <a:endParaRPr lang="en-US" altLang="zh-CN"/>
          </a:p>
          <a:p>
            <a:r>
              <a:rPr lang="zh-CN" altLang="en-US" sz="1600"/>
              <a:t>中国信达资产管理股份有限公司</a:t>
            </a:r>
            <a:r>
              <a:rPr lang="en-US" altLang="zh-CN" sz="1600"/>
              <a:t>    </a:t>
            </a:r>
            <a:r>
              <a:rPr lang="zh-CN" altLang="en-US" sz="1600"/>
              <a:t>中国妇女活动中心</a:t>
            </a:r>
            <a:r>
              <a:rPr lang="en-US" altLang="zh-CN" sz="1600"/>
              <a:t>       </a:t>
            </a:r>
            <a:r>
              <a:rPr lang="zh-CN" altLang="en-US" sz="1600"/>
              <a:t>中国海外工程有限责任公司</a:t>
            </a:r>
            <a:endParaRPr lang="zh-CN" altLang="en-US" sz="1600"/>
          </a:p>
          <a:p>
            <a:r>
              <a:rPr lang="en-US" altLang="zh-CN" sz="1600"/>
              <a:t>     92.29%                                           6.25%                          1.46%</a:t>
            </a:r>
            <a:endParaRPr lang="en-US" altLang="zh-CN" sz="1600"/>
          </a:p>
          <a:p>
            <a:endParaRPr lang="en-US" altLang="zh-CN" sz="1600"/>
          </a:p>
          <a:p>
            <a:endParaRPr lang="en-US" altLang="zh-CN" sz="1600"/>
          </a:p>
          <a:p>
            <a:endParaRPr lang="en-US" altLang="zh-CN" sz="1600"/>
          </a:p>
          <a:p>
            <a:endParaRPr lang="en-US" altLang="zh-CN" sz="1600"/>
          </a:p>
          <a:p>
            <a:endParaRPr lang="en-US" altLang="zh-CN" sz="1600"/>
          </a:p>
          <a:p>
            <a:r>
              <a:rPr lang="en-US" altLang="zh-CN" sz="1600"/>
              <a:t>                    </a:t>
            </a:r>
            <a:endParaRPr lang="en-US" altLang="zh-CN" sz="1600"/>
          </a:p>
          <a:p>
            <a:r>
              <a:rPr lang="en-US" altLang="zh-CN" sz="1600"/>
              <a:t>                                           </a:t>
            </a:r>
            <a:r>
              <a:rPr lang="zh-CN" altLang="zh-CN" sz="1600"/>
              <a:t>中国金谷国际信托有限公司</a:t>
            </a:r>
            <a:endParaRPr lang="zh-CN" altLang="zh-CN" sz="1600"/>
          </a:p>
          <a:p>
            <a:endParaRPr lang="en-US" altLang="zh-CN" sz="1600"/>
          </a:p>
          <a:p>
            <a:endParaRPr lang="en-US" altLang="zh-CN" sz="1600"/>
          </a:p>
        </p:txBody>
      </p:sp>
      <p:cxnSp>
        <p:nvCxnSpPr>
          <p:cNvPr id="4" name="直接箭头连接符 3"/>
          <p:cNvCxnSpPr/>
          <p:nvPr/>
        </p:nvCxnSpPr>
        <p:spPr>
          <a:xfrm>
            <a:off x="1547495" y="2132965"/>
            <a:ext cx="2376805" cy="1727835"/>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8" name="直接箭头连接符 7"/>
          <p:cNvCxnSpPr/>
          <p:nvPr/>
        </p:nvCxnSpPr>
        <p:spPr>
          <a:xfrm>
            <a:off x="4427855" y="2132965"/>
            <a:ext cx="0" cy="16560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cxnSp>
        <p:nvCxnSpPr>
          <p:cNvPr id="9" name="直接箭头连接符 8"/>
          <p:cNvCxnSpPr/>
          <p:nvPr/>
        </p:nvCxnSpPr>
        <p:spPr>
          <a:xfrm flipH="1">
            <a:off x="5004435" y="2132965"/>
            <a:ext cx="1367790" cy="1656080"/>
          </a:xfrm>
          <a:prstGeom prst="straightConnector1">
            <a:avLst/>
          </a:prstGeom>
          <a:ln>
            <a:tailEnd type="arrow" w="med" len="med"/>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640715"/>
          </a:xfrm>
        </p:spPr>
        <p:txBody>
          <a:bodyPr/>
          <a:p>
            <a:r>
              <a:rPr lang="zh-CN" altLang="en-US" sz="2000"/>
              <a:t>项目点评</a:t>
            </a:r>
            <a:endParaRPr lang="zh-CN" altLang="en-US" sz="2000"/>
          </a:p>
        </p:txBody>
      </p:sp>
      <p:sp>
        <p:nvSpPr>
          <p:cNvPr id="3" name="内容占位符 2"/>
          <p:cNvSpPr>
            <a:spLocks noGrp="1"/>
          </p:cNvSpPr>
          <p:nvPr>
            <p:ph idx="1"/>
          </p:nvPr>
        </p:nvSpPr>
        <p:spPr>
          <a:xfrm>
            <a:off x="384175" y="986155"/>
            <a:ext cx="8302625" cy="5216525"/>
          </a:xfrm>
        </p:spPr>
        <p:txBody>
          <a:bodyPr/>
          <a:p>
            <a:r>
              <a:rPr lang="zh-CN" altLang="en-US" sz="1800"/>
              <a:t>大足区为直辖市重庆地区区县级，债券信用稳定，融资能力强，大足地区位于成渝双城发展大战略较为重要位置目前施工工程多业务量有一定保证，为城投企业后需提供收入来源。</a:t>
            </a:r>
            <a:endParaRPr lang="zh-CN" altLang="en-US" sz="1800"/>
          </a:p>
          <a:p>
            <a:endParaRPr lang="zh-CN" altLang="en-US" sz="1800"/>
          </a:p>
          <a:p>
            <a:r>
              <a:rPr lang="zh-CN" altLang="en-US" sz="1800"/>
              <a:t>担保企业为大足区最大城投平台为项目提供足额增信。</a:t>
            </a:r>
            <a:endParaRPr lang="zh-CN" altLang="en-US" sz="1800"/>
          </a:p>
          <a:p>
            <a:endParaRPr lang="zh-CN" altLang="en-US" sz="1800"/>
          </a:p>
          <a:p>
            <a:r>
              <a:rPr lang="zh-CN" altLang="en-US" sz="1800"/>
              <a:t>发行机构为央企金谷信托，金谷信托大股东为中国信达资产管理公司是一家金融资产管理公司，于1999年4月成立，是首家登陆国际资本市场的中国金融资产管理公司。公司立足不良资产经营主业，围绕问题资产投资和问题机构救助，着力化解金融机构和实体企业不良资产风险。</a:t>
            </a:r>
            <a:endParaRPr lang="zh-CN" altLang="en-US" sz="1800"/>
          </a:p>
          <a:p>
            <a:endParaRPr lang="zh-CN" altLang="en-US" sz="1800"/>
          </a:p>
          <a:p>
            <a:r>
              <a:rPr lang="zh-CN" altLang="en-US" sz="1800"/>
              <a:t>本信托用于购买公司标准化债券，为标准化业务，是信托转型的重要方向。</a:t>
            </a:r>
            <a:endParaRPr lang="zh-CN" altLang="en-US" sz="1800"/>
          </a:p>
          <a:p>
            <a:endParaRPr lang="zh-CN" altLang="en-US" sz="1800"/>
          </a:p>
          <a:p>
            <a:r>
              <a:rPr lang="zh-CN" altLang="en-US" sz="1800"/>
              <a:t>项目风险可控投资者可以根据自己需求进行投资。</a:t>
            </a:r>
            <a:endParaRPr lang="zh-CN" altLang="en-US" sz="1800"/>
          </a:p>
          <a:p>
            <a:endParaRPr lang="zh-CN" altLang="en-US" sz="1800"/>
          </a:p>
          <a:p>
            <a:endParaRPr lang="zh-CN" altLang="en-US" sz="1800"/>
          </a:p>
          <a:p>
            <a:r>
              <a:rPr lang="zh-CN" altLang="en-US" sz="1800"/>
              <a:t> </a:t>
            </a:r>
            <a:r>
              <a:rPr lang="en-US" altLang="zh-CN" sz="1800"/>
              <a:t>                                                                       </a:t>
            </a:r>
            <a:r>
              <a:rPr lang="zh-CN" altLang="en-US" sz="1800"/>
              <a:t>（投资有风险，理财需谨慎），</a:t>
            </a:r>
            <a:endParaRPr lang="zh-CN" altLang="en-US" sz="1800"/>
          </a:p>
          <a:p>
            <a:r>
              <a:rPr lang="zh-CN" altLang="en-US" sz="1800"/>
              <a:t> </a:t>
            </a:r>
            <a:r>
              <a:rPr lang="en-US" altLang="zh-CN" sz="1800"/>
              <a:t>                                                                       </a:t>
            </a:r>
            <a:endParaRPr lang="zh-CN" altLang="en-US" sz="1800"/>
          </a:p>
          <a:p>
            <a:endParaRPr lang="zh-CN" altLang="en-US" sz="1800"/>
          </a:p>
          <a:p>
            <a:endParaRPr lang="zh-CN" altLang="en-US"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494030"/>
          </a:xfrm>
        </p:spPr>
        <p:txBody>
          <a:bodyPr/>
          <a:p>
            <a:r>
              <a:rPr lang="zh-CN" altLang="en-US" sz="2800">
                <a:sym typeface="+mn-ea"/>
              </a:rPr>
              <a:t>重庆大足永晟实业发展有限公司</a:t>
            </a:r>
            <a:endParaRPr lang="zh-CN" altLang="en-US" sz="2800"/>
          </a:p>
        </p:txBody>
      </p:sp>
      <p:sp>
        <p:nvSpPr>
          <p:cNvPr id="3" name="内容占位符 2"/>
          <p:cNvSpPr>
            <a:spLocks noGrp="1"/>
          </p:cNvSpPr>
          <p:nvPr>
            <p:ph idx="1"/>
          </p:nvPr>
        </p:nvSpPr>
        <p:spPr>
          <a:xfrm>
            <a:off x="457200" y="767080"/>
            <a:ext cx="8229600" cy="5359400"/>
          </a:xfrm>
        </p:spPr>
        <p:txBody>
          <a:bodyPr/>
          <a:p>
            <a:pPr marL="0" indent="0">
              <a:buNone/>
            </a:pPr>
            <a:r>
              <a:rPr lang="en-US" altLang="zh-CN" sz="1800"/>
              <a:t>     </a:t>
            </a:r>
            <a:r>
              <a:rPr lang="zh-CN" altLang="en-US" sz="1800"/>
              <a:t>成立日期2013-08-09</a:t>
            </a:r>
            <a:endParaRPr lang="zh-CN" altLang="en-US" sz="1800"/>
          </a:p>
          <a:p>
            <a:pPr marL="0" indent="0">
              <a:buNone/>
            </a:pPr>
            <a:r>
              <a:rPr lang="en-US" altLang="zh-CN" sz="1800"/>
              <a:t>      </a:t>
            </a:r>
            <a:r>
              <a:rPr lang="zh-CN" altLang="en-US" sz="1800"/>
              <a:t>注册资本 20000万元</a:t>
            </a:r>
            <a:endParaRPr lang="zh-CN" altLang="en-US" sz="1800"/>
          </a:p>
          <a:p>
            <a:r>
              <a:rPr lang="zh-CN" altLang="en-US" sz="1800"/>
              <a:t>法人代表金桎辉</a:t>
            </a:r>
            <a:endParaRPr lang="zh-CN" altLang="en-US" sz="1800"/>
          </a:p>
          <a:p>
            <a:r>
              <a:rPr lang="zh-CN" altLang="en-US" sz="1800"/>
              <a:t>区县级平台</a:t>
            </a:r>
            <a:endParaRPr lang="zh-CN" altLang="en-US" sz="1800"/>
          </a:p>
          <a:p>
            <a:r>
              <a:rPr lang="zh-CN" altLang="en-US" sz="1800"/>
              <a:t>公司电话02343460032</a:t>
            </a:r>
            <a:endParaRPr lang="zh-CN" altLang="en-US" sz="1800"/>
          </a:p>
          <a:p>
            <a:r>
              <a:rPr lang="zh-CN" altLang="en-US" sz="1800"/>
              <a:t>经营状态持续经营</a:t>
            </a:r>
            <a:endParaRPr lang="zh-CN" altLang="en-US" sz="1800"/>
          </a:p>
          <a:p>
            <a:r>
              <a:rPr lang="zh-CN" altLang="en-US" sz="1800"/>
              <a:t>是否上市公司否</a:t>
            </a:r>
            <a:endParaRPr lang="zh-CN" altLang="en-US" sz="1800"/>
          </a:p>
          <a:p>
            <a:r>
              <a:rPr lang="zh-CN" altLang="en-US" sz="1800"/>
              <a:t>工商注册号91500225073698964C</a:t>
            </a:r>
            <a:endParaRPr lang="zh-CN" altLang="en-US" sz="1800"/>
          </a:p>
          <a:p>
            <a:r>
              <a:rPr lang="zh-CN" altLang="en-US" sz="1800"/>
              <a:t>经营期限2013-08-09至(今)</a:t>
            </a:r>
            <a:endParaRPr lang="zh-CN" altLang="en-US" sz="1800"/>
          </a:p>
          <a:p>
            <a:r>
              <a:rPr lang="zh-CN" altLang="en-US" sz="1800"/>
              <a:t>注册地址 重庆市大足区万古镇万富路1号</a:t>
            </a:r>
            <a:endParaRPr lang="zh-CN" altLang="en-US" sz="1800"/>
          </a:p>
          <a:p>
            <a:r>
              <a:rPr lang="zh-CN" altLang="en-US" sz="1800"/>
              <a:t>公司介绍重庆大足永晟实业发展有限公司由重庆市大足区国有资产管理中心于2013年8月9日出资设立。</a:t>
            </a:r>
            <a:endParaRPr lang="zh-CN" altLang="en-US" sz="1800"/>
          </a:p>
          <a:p>
            <a:r>
              <a:rPr lang="zh-CN" altLang="en-US" sz="1800"/>
              <a:t>经营范围基础设施、土地整治、土地开发和房地产开发;道路建设、管网建设、园林绿化工程建设;项目投资咨询;建筑装修材料销售;物业管理。(以上经营范围,国家法律、法规规定需许可审批的,取得相关许可审批手续后方可经营)</a:t>
            </a:r>
            <a:endParaRPr lang="zh-CN" alt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785495"/>
          </a:xfrm>
        </p:spPr>
        <p:txBody>
          <a:bodyPr/>
          <a:p>
            <a:r>
              <a:rPr lang="zh-CN" altLang="en-US"/>
              <a:t>企业控股关系</a:t>
            </a:r>
            <a:endParaRPr lang="zh-CN" altLang="en-US"/>
          </a:p>
        </p:txBody>
      </p:sp>
      <p:sp>
        <p:nvSpPr>
          <p:cNvPr id="3" name="内容占位符 2"/>
          <p:cNvSpPr>
            <a:spLocks noGrp="1"/>
          </p:cNvSpPr>
          <p:nvPr>
            <p:ph idx="1"/>
          </p:nvPr>
        </p:nvSpPr>
        <p:spPr>
          <a:xfrm>
            <a:off x="457200" y="1188720"/>
            <a:ext cx="8229600" cy="4937760"/>
          </a:xfrm>
        </p:spPr>
        <p:txBody>
          <a:bodyPr/>
          <a:p>
            <a:endParaRPr lang="zh-CN" altLang="en-US" sz="1600"/>
          </a:p>
          <a:p>
            <a:pPr algn="ctr"/>
            <a:r>
              <a:rPr lang="zh-CN" altLang="en-US" sz="1600"/>
              <a:t>重庆市大足区人民政府国有资产监督管理委员会（实际控制人）</a:t>
            </a:r>
            <a:endParaRPr lang="zh-CN" altLang="en-US" sz="2400"/>
          </a:p>
          <a:p>
            <a:pPr algn="ctr"/>
            <a:r>
              <a:rPr lang="zh-CN" altLang="en-US" sz="2400">
                <a:latin typeface="Arial" panose="020B0604020202020204" pitchFamily="34" charset="0"/>
                <a:cs typeface="Arial" panose="020B0604020202020204" pitchFamily="34" charset="0"/>
              </a:rPr>
              <a:t>↓</a:t>
            </a:r>
            <a:r>
              <a:rPr lang="zh-CN" altLang="en-US" sz="2400"/>
              <a:t>100%</a:t>
            </a:r>
            <a:endParaRPr lang="zh-CN" altLang="en-US" sz="2400"/>
          </a:p>
          <a:p>
            <a:pPr algn="ctr"/>
            <a:r>
              <a:rPr lang="zh-CN" altLang="en-US" sz="1800"/>
              <a:t>重庆大足实业发展有限公司</a:t>
            </a:r>
            <a:endParaRPr lang="zh-CN" altLang="en-US" sz="1800"/>
          </a:p>
          <a:p>
            <a:pPr algn="ctr"/>
            <a:r>
              <a:rPr lang="zh-CN" altLang="en-US" sz="2400">
                <a:latin typeface="Arial" panose="020B0604020202020204" pitchFamily="34" charset="0"/>
                <a:cs typeface="Arial" panose="020B0604020202020204" pitchFamily="34" charset="0"/>
              </a:rPr>
              <a:t>↓</a:t>
            </a:r>
            <a:r>
              <a:rPr lang="zh-CN" altLang="en-US" sz="2400"/>
              <a:t>100%</a:t>
            </a:r>
            <a:endParaRPr lang="zh-CN" altLang="en-US" sz="2400"/>
          </a:p>
          <a:p>
            <a:pPr algn="ctr"/>
            <a:r>
              <a:rPr lang="zh-CN" altLang="en-US" sz="2000"/>
              <a:t>重庆大足国有资产经营管理集团有限公司</a:t>
            </a:r>
            <a:r>
              <a:rPr lang="en-US" altLang="zh-CN" sz="2000"/>
              <a:t> </a:t>
            </a:r>
            <a:endParaRPr lang="en-US" altLang="zh-CN" sz="2000"/>
          </a:p>
          <a:p>
            <a:pPr algn="ctr"/>
            <a:r>
              <a:rPr lang="zh-CN" altLang="en-US" sz="2400">
                <a:latin typeface="Arial" panose="020B0604020202020204" pitchFamily="34" charset="0"/>
                <a:cs typeface="Arial" panose="020B0604020202020204" pitchFamily="34" charset="0"/>
              </a:rPr>
              <a:t>↓</a:t>
            </a:r>
            <a:r>
              <a:rPr lang="zh-CN" altLang="en-US" sz="2400"/>
              <a:t>100%</a:t>
            </a:r>
            <a:endParaRPr lang="zh-CN" altLang="en-US" sz="2400"/>
          </a:p>
          <a:p>
            <a:pPr algn="ctr"/>
            <a:r>
              <a:rPr lang="zh-CN" altLang="en-US" sz="2400"/>
              <a:t> 重庆大足永晟实业发展有限公司</a:t>
            </a:r>
            <a:endParaRPr lang="zh-CN"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64770"/>
            <a:ext cx="8229600" cy="186055"/>
          </a:xfrm>
        </p:spPr>
        <p:txBody>
          <a:bodyPr/>
          <a:p>
            <a:r>
              <a:rPr lang="zh-CN" altLang="en-US" sz="1400"/>
              <a:t>区域经济</a:t>
            </a:r>
            <a:endParaRPr lang="zh-CN" altLang="en-US" sz="1400"/>
          </a:p>
        </p:txBody>
      </p:sp>
      <p:sp>
        <p:nvSpPr>
          <p:cNvPr id="5" name="内容占位符 4"/>
          <p:cNvSpPr/>
          <p:nvPr>
            <p:ph idx="1"/>
          </p:nvPr>
        </p:nvSpPr>
        <p:spPr>
          <a:xfrm>
            <a:off x="144780" y="188595"/>
            <a:ext cx="8542020" cy="5937885"/>
          </a:xfrm>
        </p:spPr>
        <p:txBody>
          <a:bodyPr/>
          <a:p>
            <a:pPr marL="0" indent="0">
              <a:buNone/>
            </a:pPr>
            <a:r>
              <a:rPr lang="zh-CN" altLang="en-US" sz="1400"/>
              <a:t>公司归属地为重庆市大足区。 据 2021年 地方政府官网最新统计数据披露 ，GDP 为800.30亿元 ，同比增长10.30% ，一般公共预算收入为45.96亿元 ，一般公共预算支出为101.64亿元 ，地方政府债务余额137.01亿元 。</a:t>
            </a:r>
            <a:endParaRPr lang="zh-CN" altLang="en-US" sz="1400"/>
          </a:p>
          <a:p>
            <a:endParaRPr lang="zh-CN" altLang="en-US" sz="1400"/>
          </a:p>
        </p:txBody>
      </p:sp>
      <p:pic>
        <p:nvPicPr>
          <p:cNvPr id="6" name="图片 5"/>
          <p:cNvPicPr>
            <a:picLocks noChangeAspect="1"/>
          </p:cNvPicPr>
          <p:nvPr/>
        </p:nvPicPr>
        <p:blipFill>
          <a:blip r:embed="rId1"/>
          <a:stretch>
            <a:fillRect/>
          </a:stretch>
        </p:blipFill>
        <p:spPr>
          <a:xfrm>
            <a:off x="-36195" y="835025"/>
            <a:ext cx="9147175" cy="543687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121920"/>
            <a:ext cx="8229600" cy="338455"/>
          </a:xfrm>
        </p:spPr>
        <p:txBody>
          <a:bodyPr/>
          <a:p>
            <a:r>
              <a:rPr lang="zh-CN" altLang="en-US" sz="2000"/>
              <a:t>同区域平台</a:t>
            </a:r>
            <a:endParaRPr lang="zh-CN" altLang="en-US" sz="2000"/>
          </a:p>
        </p:txBody>
      </p:sp>
      <p:sp>
        <p:nvSpPr>
          <p:cNvPr id="3" name="内容占位符 2"/>
          <p:cNvSpPr>
            <a:spLocks noGrp="1"/>
          </p:cNvSpPr>
          <p:nvPr>
            <p:ph idx="1"/>
          </p:nvPr>
        </p:nvSpPr>
        <p:spPr>
          <a:xfrm>
            <a:off x="457200" y="727075"/>
            <a:ext cx="8229600" cy="5399405"/>
          </a:xfrm>
        </p:spPr>
        <p:txBody>
          <a:bodyPr/>
          <a:p>
            <a:r>
              <a:rPr lang="en-US" altLang="zh-CN"/>
              <a:t> </a:t>
            </a:r>
            <a:endParaRPr lang="en-US" altLang="zh-CN"/>
          </a:p>
        </p:txBody>
      </p:sp>
      <p:pic>
        <p:nvPicPr>
          <p:cNvPr id="4" name="图片 3"/>
          <p:cNvPicPr>
            <a:picLocks noChangeAspect="1"/>
          </p:cNvPicPr>
          <p:nvPr/>
        </p:nvPicPr>
        <p:blipFill>
          <a:blip r:embed="rId1"/>
          <a:stretch>
            <a:fillRect/>
          </a:stretch>
        </p:blipFill>
        <p:spPr>
          <a:xfrm>
            <a:off x="228600" y="802005"/>
            <a:ext cx="8865235" cy="475107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955"/>
            <a:ext cx="8229600" cy="284480"/>
          </a:xfrm>
        </p:spPr>
        <p:txBody>
          <a:bodyPr/>
          <a:p>
            <a:r>
              <a:rPr lang="zh-CN" altLang="en-US" sz="2400"/>
              <a:t>大足永晟主要财务指标</a:t>
            </a:r>
            <a:endParaRPr lang="zh-CN" altLang="en-US" sz="2400"/>
          </a:p>
        </p:txBody>
      </p:sp>
      <p:sp>
        <p:nvSpPr>
          <p:cNvPr id="3" name="内容占位符 2"/>
          <p:cNvSpPr>
            <a:spLocks noGrp="1"/>
          </p:cNvSpPr>
          <p:nvPr>
            <p:ph idx="1"/>
          </p:nvPr>
        </p:nvSpPr>
        <p:spPr>
          <a:xfrm>
            <a:off x="457200" y="828675"/>
            <a:ext cx="8229600" cy="5297805"/>
          </a:xfrm>
        </p:spPr>
        <p:txBody>
          <a:bodyPr/>
          <a:p>
            <a:pPr marL="0" indent="0">
              <a:buNone/>
            </a:pPr>
            <a:r>
              <a:rPr lang="en-US" altLang="zh-CN"/>
              <a:t> </a:t>
            </a:r>
            <a:endParaRPr lang="en-US" altLang="zh-CN"/>
          </a:p>
        </p:txBody>
      </p:sp>
      <p:graphicFrame>
        <p:nvGraphicFramePr>
          <p:cNvPr id="6" name="表格 5"/>
          <p:cNvGraphicFramePr/>
          <p:nvPr>
            <p:custDataLst>
              <p:tags r:id="rId1"/>
            </p:custDataLst>
          </p:nvPr>
        </p:nvGraphicFramePr>
        <p:xfrm>
          <a:off x="639445" y="705485"/>
          <a:ext cx="8359775" cy="5265420"/>
        </p:xfrm>
        <a:graphic>
          <a:graphicData uri="http://schemas.openxmlformats.org/drawingml/2006/table">
            <a:tbl>
              <a:tblPr firstRow="1" bandRow="1">
                <a:tableStyleId>{5C22544A-7EE6-4342-B048-85BDC9FD1C3A}</a:tableStyleId>
              </a:tblPr>
              <a:tblGrid>
                <a:gridCol w="584835"/>
                <a:gridCol w="1942465"/>
                <a:gridCol w="1479550"/>
                <a:gridCol w="1482090"/>
                <a:gridCol w="1487805"/>
                <a:gridCol w="1383030"/>
              </a:tblGrid>
              <a:tr h="546100">
                <a:tc>
                  <a:txBody>
                    <a:bodyPr/>
                    <a:p>
                      <a:pPr algn="ctr">
                        <a:buNone/>
                      </a:pPr>
                      <a:r>
                        <a:rPr lang="zh-CN" sz="1600" b="1">
                          <a:solidFill>
                            <a:srgbClr val="FFFFFF"/>
                          </a:solidFill>
                          <a:latin typeface="Arial" panose="020B0604020202020204" pitchFamily="34" charset="0"/>
                          <a:ea typeface="华文细黑" panose="02010600040101010101" charset="-122"/>
                        </a:rPr>
                        <a:t>序号</a:t>
                      </a:r>
                      <a:endParaRPr lang="zh-CN" altLang="en-US" sz="16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600" b="1">
                          <a:solidFill>
                            <a:srgbClr val="FFFFFF"/>
                          </a:solidFill>
                          <a:latin typeface="Arial" panose="020B0604020202020204" pitchFamily="34" charset="0"/>
                          <a:ea typeface="华文细黑" panose="02010600040101010101" charset="-122"/>
                        </a:rPr>
                        <a:t>指标名称</a:t>
                      </a:r>
                      <a:endParaRPr lang="zh-CN" altLang="en-US" sz="16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600" b="1">
                          <a:solidFill>
                            <a:srgbClr val="FFFFFF"/>
                          </a:solidFill>
                          <a:latin typeface="Arial" panose="020B0604020202020204" pitchFamily="34" charset="0"/>
                          <a:ea typeface="华文细黑" panose="02010600040101010101" charset="-122"/>
                        </a:rPr>
                        <a:t>2022年一季度合并</a:t>
                      </a:r>
                      <a:endParaRPr lang="zh-CN" altLang="en-US" sz="16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600" b="1">
                          <a:solidFill>
                            <a:srgbClr val="FFFFFF"/>
                          </a:solidFill>
                          <a:latin typeface="Arial" panose="020B0604020202020204" pitchFamily="34" charset="0"/>
                          <a:ea typeface="华文细黑" panose="02010600040101010101" charset="-122"/>
                        </a:rPr>
                        <a:t>2021年年报合并</a:t>
                      </a:r>
                      <a:endParaRPr lang="zh-CN" altLang="en-US" sz="16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600" b="1">
                          <a:solidFill>
                            <a:srgbClr val="FFFFFF"/>
                          </a:solidFill>
                          <a:latin typeface="Arial" panose="020B0604020202020204" pitchFamily="34" charset="0"/>
                          <a:ea typeface="华文细黑" panose="02010600040101010101" charset="-122"/>
                        </a:rPr>
                        <a:t>2020年年报合并</a:t>
                      </a:r>
                      <a:endParaRPr lang="zh-CN" altLang="en-US" sz="16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c>
                  <a:txBody>
                    <a:bodyPr/>
                    <a:p>
                      <a:pPr algn="ctr">
                        <a:buNone/>
                      </a:pPr>
                      <a:r>
                        <a:rPr lang="zh-CN" sz="1600" b="1">
                          <a:solidFill>
                            <a:srgbClr val="FFFFFF"/>
                          </a:solidFill>
                          <a:latin typeface="Arial" panose="020B0604020202020204" pitchFamily="34" charset="0"/>
                          <a:ea typeface="华文细黑" panose="02010600040101010101" charset="-122"/>
                        </a:rPr>
                        <a:t>2019年年报合并</a:t>
                      </a:r>
                      <a:endParaRPr lang="zh-CN" altLang="en-US" sz="1600" b="1">
                        <a:solidFill>
                          <a:srgbClr val="FFFFFF"/>
                        </a:solidFill>
                        <a:latin typeface="Arial" panose="020B0604020202020204" pitchFamily="34" charset="0"/>
                        <a:ea typeface="华文细黑" panose="02010600040101010101"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70C0"/>
                    </a:solidFill>
                  </a:tcPr>
                </a:tc>
              </a:tr>
              <a:tr h="302260">
                <a:tc>
                  <a:txBody>
                    <a:bodyPr/>
                    <a:p>
                      <a:pPr algn="ctr">
                        <a:buNone/>
                      </a:pPr>
                      <a:r>
                        <a:rPr lang="en-US" sz="1600">
                          <a:solidFill>
                            <a:srgbClr val="000000"/>
                          </a:solidFill>
                          <a:latin typeface="华文细黑" panose="02010600040101010101" charset="-122"/>
                        </a:rPr>
                        <a:t>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r>
                        <a:rPr lang="zh-CN" sz="1600" b="1">
                          <a:solidFill>
                            <a:srgbClr val="FF9900"/>
                          </a:solidFill>
                          <a:latin typeface="Arial" panose="020B0604020202020204" pitchFamily="34" charset="0"/>
                          <a:ea typeface="华文细黑" panose="02010600040101010101" charset="-122"/>
                        </a:rPr>
                        <a:t>利润表</a:t>
                      </a:r>
                      <a:endParaRPr lang="zh-CN" altLang="en-US" sz="16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2</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营业收入（万）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19,565.09</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86,124.55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75,748.81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63,994.77</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3</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同比（%）</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4.58</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13.70</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18.37</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-4.00</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4</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利润总额（万）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1,992.05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15,474.38</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12,093.70</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12,871.36</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净利润（万）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1,992.05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13,323.06</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10,554.26</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11,069.43</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6</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同比（%）</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5.17</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26.23</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-4.65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15.16</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7</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r>
                        <a:rPr lang="zh-CN" sz="1600" b="1">
                          <a:solidFill>
                            <a:srgbClr val="FF9900"/>
                          </a:solidFill>
                          <a:latin typeface="Arial" panose="020B0604020202020204" pitchFamily="34" charset="0"/>
                          <a:ea typeface="华文细黑" panose="02010600040101010101" charset="-122"/>
                        </a:rPr>
                        <a:t>资产负债表</a:t>
                      </a:r>
                      <a:endParaRPr lang="zh-CN" altLang="en-US" sz="16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46100">
                <a:tc>
                  <a:txBody>
                    <a:bodyPr/>
                    <a:p>
                      <a:pPr algn="ctr">
                        <a:buNone/>
                      </a:pPr>
                      <a:r>
                        <a:rPr lang="en-US" sz="1600">
                          <a:solidFill>
                            <a:srgbClr val="000000"/>
                          </a:solidFill>
                          <a:latin typeface="华文细黑" panose="02010600040101010101" charset="-122"/>
                        </a:rPr>
                        <a:t>8</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总资产（万）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1,635,817.33</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1,588,948.69</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1,123,466.64</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881,769.62</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9</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同比（%）</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36.71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41.43</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27.41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7.10</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10</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总负债（万）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1,047,842.91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1,002,966.31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702,801.97</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460,658.08</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11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净资产（万）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587,974.42</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585,982.38</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420,664.67</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421,111.54</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12</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同比（%）</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39.15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39.30</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-0.11</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5.49</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2260">
                <a:tc>
                  <a:txBody>
                    <a:bodyPr/>
                    <a:p>
                      <a:pPr algn="ctr">
                        <a:buNone/>
                      </a:pPr>
                      <a:r>
                        <a:rPr lang="en-US" sz="1600">
                          <a:solidFill>
                            <a:srgbClr val="000000"/>
                          </a:solidFill>
                          <a:latin typeface="华文细黑" panose="02010600040101010101" charset="-122"/>
                        </a:rPr>
                        <a:t>13</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r>
                        <a:rPr lang="zh-CN" sz="1600" b="1">
                          <a:solidFill>
                            <a:srgbClr val="FF9900"/>
                          </a:solidFill>
                          <a:latin typeface="Arial" panose="020B0604020202020204" pitchFamily="34" charset="0"/>
                          <a:ea typeface="华文细黑" panose="02010600040101010101" charset="-122"/>
                        </a:rPr>
                        <a:t>现金流量表</a:t>
                      </a:r>
                      <a:endParaRPr lang="zh-CN" altLang="en-US" sz="16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46100">
                <a:tc>
                  <a:txBody>
                    <a:bodyPr/>
                    <a:p>
                      <a:pPr algn="ctr">
                        <a:buNone/>
                      </a:pPr>
                      <a:r>
                        <a:rPr lang="en-US" sz="1600">
                          <a:solidFill>
                            <a:srgbClr val="000000"/>
                          </a:solidFill>
                          <a:latin typeface="华文细黑" panose="02010600040101010101" charset="-122"/>
                        </a:rPr>
                        <a:t>14</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600">
                          <a:solidFill>
                            <a:srgbClr val="000000"/>
                          </a:solidFill>
                          <a:latin typeface="Arial" panose="020B0604020202020204" pitchFamily="34" charset="0"/>
                          <a:ea typeface="华文细黑" panose="02010600040101010101" charset="-122"/>
                        </a:rPr>
                        <a:t>经营现金流量净额（万）</a:t>
                      </a:r>
                      <a:endParaRPr lang="zh-CN" altLang="en-US" sz="16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4,732.45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10,832.05</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-63,186.38</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600">
                          <a:solidFill>
                            <a:srgbClr val="000000"/>
                          </a:solidFill>
                          <a:latin typeface="华文细黑" panose="02010600040101010101" charset="-122"/>
                        </a:rPr>
                        <a:t>9,203.32</a:t>
                      </a:r>
                      <a:endParaRPr lang="en-US" altLang="en-US" sz="16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5560" y="404495"/>
            <a:ext cx="8593455" cy="5741670"/>
          </a:xfrm>
        </p:spPr>
        <p:txBody>
          <a:bodyPr/>
          <a:p>
            <a:r>
              <a:rPr lang="en-US" altLang="zh-CN"/>
              <a:t> </a:t>
            </a:r>
            <a:endParaRPr lang="en-US" altLang="zh-CN"/>
          </a:p>
        </p:txBody>
      </p:sp>
      <p:graphicFrame>
        <p:nvGraphicFramePr>
          <p:cNvPr id="5" name="表格 4"/>
          <p:cNvGraphicFramePr/>
          <p:nvPr>
            <p:custDataLst>
              <p:tags r:id="rId1"/>
            </p:custDataLst>
          </p:nvPr>
        </p:nvGraphicFramePr>
        <p:xfrm>
          <a:off x="170815" y="74930"/>
          <a:ext cx="8441690" cy="5814060"/>
        </p:xfrm>
        <a:graphic>
          <a:graphicData uri="http://schemas.openxmlformats.org/drawingml/2006/table">
            <a:tbl>
              <a:tblPr firstRow="1" bandRow="1">
                <a:tableStyleId>{5C22544A-7EE6-4342-B048-85BDC9FD1C3A}</a:tableStyleId>
              </a:tblPr>
              <a:tblGrid>
                <a:gridCol w="591185"/>
                <a:gridCol w="2141855"/>
                <a:gridCol w="1313815"/>
                <a:gridCol w="1496060"/>
                <a:gridCol w="1217295"/>
                <a:gridCol w="1681480"/>
              </a:tblGrid>
              <a:tr h="332740">
                <a:tc>
                  <a:txBody>
                    <a:bodyPr/>
                    <a:p>
                      <a:pPr algn="ctr">
                        <a:buNone/>
                      </a:pPr>
                      <a:r>
                        <a:rPr lang="en-US" sz="1800">
                          <a:solidFill>
                            <a:srgbClr val="000000"/>
                          </a:solidFill>
                          <a:latin typeface="华文细黑" panose="02010600040101010101" charset="-122"/>
                        </a:rPr>
                        <a:t>15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r>
                        <a:rPr lang="zh-CN" sz="1800" b="1">
                          <a:solidFill>
                            <a:srgbClr val="FF9900"/>
                          </a:solidFill>
                          <a:latin typeface="Arial" panose="020B0604020202020204" pitchFamily="34" charset="0"/>
                          <a:ea typeface="华文细黑" panose="02010600040101010101" charset="-122"/>
                        </a:rPr>
                        <a:t>每股指标</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16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基本每股收益（元）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17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摊薄每股收益（元）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0.10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0.67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0.53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0.55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18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每股净资产（元）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29.40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29.30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21.03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21.06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607060">
                <a:tc>
                  <a:txBody>
                    <a:bodyPr/>
                    <a:p>
                      <a:pPr algn="ctr">
                        <a:buNone/>
                      </a:pPr>
                      <a:r>
                        <a:rPr lang="en-US" sz="1800">
                          <a:solidFill>
                            <a:srgbClr val="000000"/>
                          </a:solidFill>
                          <a:latin typeface="华文细黑" panose="02010600040101010101" charset="-122"/>
                        </a:rPr>
                        <a:t>19</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每股经营现金流（元）</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0.24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0.54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-3.16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0.46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r>
                        <a:rPr lang="zh-CN" sz="1800" b="1">
                          <a:solidFill>
                            <a:srgbClr val="FF9900"/>
                          </a:solidFill>
                          <a:latin typeface="Arial" panose="020B0604020202020204" pitchFamily="34" charset="0"/>
                          <a:ea typeface="华文细黑" panose="02010600040101010101" charset="-122"/>
                        </a:rPr>
                        <a:t>盈利能力</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净资产收益率（%）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0.34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2.65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2.51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2.70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r>
                        <a:rPr lang="zh-CN" sz="1800" b="1">
                          <a:solidFill>
                            <a:srgbClr val="FF9900"/>
                          </a:solidFill>
                          <a:latin typeface="Arial" panose="020B0604020202020204" pitchFamily="34" charset="0"/>
                          <a:ea typeface="华文细黑" panose="02010600040101010101" charset="-122"/>
                        </a:rPr>
                        <a:t>偿债能力</a:t>
                      </a:r>
                      <a:endParaRPr lang="zh-CN" altLang="en-US" sz="1800" b="1">
                        <a:solidFill>
                          <a:srgbClr val="FF99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资产负债率（%）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64.06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63.12</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62.56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52.24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流动比率（%）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508.34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507.30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375.65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711.64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25</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速动比率（%）</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211.78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214.04</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151.58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234.68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r>
                        <a:rPr lang="en-US" sz="1800">
                          <a:solidFill>
                            <a:srgbClr val="000000"/>
                          </a:solidFill>
                          <a:latin typeface="华文细黑" panose="02010600040101010101" charset="-122"/>
                        </a:rPr>
                        <a:t>26</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EBIT保障倍数（倍）</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607060">
                <a:tc>
                  <a:txBody>
                    <a:bodyPr/>
                    <a:p>
                      <a:pPr algn="ctr">
                        <a:buNone/>
                      </a:pPr>
                      <a:r>
                        <a:rPr lang="en-US" sz="1800">
                          <a:solidFill>
                            <a:srgbClr val="000000"/>
                          </a:solidFill>
                          <a:latin typeface="华文细黑" panose="02010600040101010101" charset="-122"/>
                        </a:rPr>
                        <a:t>27</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EBITDA保障倍数（倍）</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607060">
                <a:tc>
                  <a:txBody>
                    <a:bodyPr/>
                    <a:p>
                      <a:pPr algn="ctr">
                        <a:buNone/>
                      </a:pPr>
                      <a:r>
                        <a:rPr lang="en-US" sz="1800">
                          <a:solidFill>
                            <a:srgbClr val="000000"/>
                          </a:solidFill>
                          <a:latin typeface="华文细黑" panose="02010600040101010101" charset="-122"/>
                        </a:rPr>
                        <a:t>28</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有息债务/EBITDA（倍）</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buNone/>
                      </a:pP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53.61</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49.53</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r">
                        <a:buNone/>
                      </a:pPr>
                      <a:r>
                        <a:rPr lang="en-US" sz="1800">
                          <a:solidFill>
                            <a:srgbClr val="000000"/>
                          </a:solidFill>
                          <a:latin typeface="华文细黑" panose="02010600040101010101" charset="-122"/>
                        </a:rPr>
                        <a:t>30.30</a:t>
                      </a:r>
                      <a:endParaRPr lang="en-US" altLang="en-US" sz="1800">
                        <a:solidFill>
                          <a:srgbClr val="000000"/>
                        </a:solidFill>
                        <a:latin typeface="华文细黑" panose="02010600040101010101"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32740">
                <a:tc>
                  <a:txBody>
                    <a:bodyPr/>
                    <a:p>
                      <a:pPr algn="ctr">
                        <a:buNone/>
                      </a:pPr>
                      <a:endParaRPr lang="en-US" altLang="en-US" sz="1800">
                        <a:solidFill>
                          <a:srgbClr val="000000"/>
                        </a:solidFill>
                        <a:latin typeface="华文细黑" panose="02010600040101010101" charset="-122"/>
                      </a:endParaRPr>
                    </a:p>
                  </a:txBody>
                  <a:tcPr marL="12700" marR="12700" marT="12700" vert="horz" anchor="b" anchorCtr="0">
                    <a:lnL>
                      <a:noFill/>
                    </a:lnL>
                    <a:lnR>
                      <a:noFill/>
                    </a:lnR>
                    <a:lnT w="6350" cap="flat" cmpd="sng">
                      <a:solidFill>
                        <a:srgbClr val="000000"/>
                      </a:solidFill>
                      <a:prstDash val="solid"/>
                      <a:headEnd type="none" w="med" len="med"/>
                      <a:tailEnd type="none" w="med" len="med"/>
                    </a:lnT>
                    <a:lnB cap="flat">
                      <a:noFill/>
                    </a:lnB>
                    <a:lnTlToBr>
                      <a:noFill/>
                    </a:lnTlToBr>
                    <a:lnBlToTr>
                      <a:noFill/>
                    </a:lnBlToTr>
                    <a:noFill/>
                  </a:tcPr>
                </a:tc>
                <a:tc>
                  <a:txBody>
                    <a:bodyPr/>
                    <a:p>
                      <a:pPr marL="139700">
                        <a:buNone/>
                      </a:pPr>
                      <a:r>
                        <a:rPr lang="zh-CN" sz="1800">
                          <a:solidFill>
                            <a:srgbClr val="000000"/>
                          </a:solidFill>
                          <a:latin typeface="Arial" panose="020B0604020202020204" pitchFamily="34" charset="0"/>
                          <a:ea typeface="华文细黑" panose="02010600040101010101" charset="-122"/>
                        </a:rPr>
                        <a:t>数据来源</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a:noFill/>
                    </a:lnL>
                    <a:lnR>
                      <a:noFill/>
                    </a:lnR>
                    <a:lnT w="6350" cap="flat" cmpd="sng">
                      <a:solidFill>
                        <a:srgbClr val="000000"/>
                      </a:solidFill>
                      <a:prstDash val="solid"/>
                      <a:headEnd type="none" w="med" len="med"/>
                      <a:tailEnd type="none" w="med" len="med"/>
                    </a:lnT>
                    <a:lnB cap="flat">
                      <a:noFill/>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a:noFill/>
                    </a:lnL>
                    <a:lnR>
                      <a:noFill/>
                    </a:lnR>
                    <a:lnT w="6350" cap="flat" cmpd="sng">
                      <a:solidFill>
                        <a:srgbClr val="000000"/>
                      </a:solidFill>
                      <a:prstDash val="solid"/>
                      <a:headEnd type="none" w="med" len="med"/>
                      <a:tailEnd type="none" w="med" len="med"/>
                    </a:lnT>
                    <a:lnB cap="flat">
                      <a:noFill/>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a:noFill/>
                    </a:lnL>
                    <a:lnR>
                      <a:noFill/>
                    </a:lnR>
                    <a:lnT w="6350" cap="flat" cmpd="sng">
                      <a:solidFill>
                        <a:srgbClr val="000000"/>
                      </a:solidFill>
                      <a:prstDash val="solid"/>
                      <a:headEnd type="none" w="med" len="med"/>
                      <a:tailEnd type="none" w="med" len="med"/>
                    </a:lnT>
                    <a:lnB cap="flat">
                      <a:noFill/>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a:noFill/>
                    </a:lnL>
                    <a:lnR>
                      <a:noFill/>
                    </a:lnR>
                    <a:lnT w="6350" cap="flat" cmpd="sng">
                      <a:solidFill>
                        <a:srgbClr val="000000"/>
                      </a:solidFill>
                      <a:prstDash val="solid"/>
                      <a:headEnd type="none" w="med" len="med"/>
                      <a:tailEnd type="none" w="med" len="med"/>
                    </a:lnT>
                    <a:lnB cap="flat">
                      <a:noFill/>
                    </a:lnB>
                    <a:lnTlToBr>
                      <a:noFill/>
                    </a:lnTlToBr>
                    <a:lnBlToTr>
                      <a:noFill/>
                    </a:lnBlToTr>
                    <a:noFill/>
                  </a:tcPr>
                </a:tc>
                <a:tc>
                  <a:txBody>
                    <a:bodyPr/>
                    <a:p>
                      <a:pPr algn="r">
                        <a:buNone/>
                      </a:pPr>
                      <a:r>
                        <a:rPr lang="zh-CN" sz="1800">
                          <a:solidFill>
                            <a:srgbClr val="000000"/>
                          </a:solidFill>
                          <a:latin typeface="Arial" panose="020B0604020202020204" pitchFamily="34" charset="0"/>
                          <a:ea typeface="华文细黑" panose="02010600040101010101" charset="-122"/>
                        </a:rPr>
                        <a:t>公司公告</a:t>
                      </a:r>
                      <a:endParaRPr lang="zh-CN" altLang="en-US" sz="1800">
                        <a:solidFill>
                          <a:srgbClr val="000000"/>
                        </a:solidFill>
                        <a:latin typeface="Arial" panose="020B0604020202020204" pitchFamily="34" charset="0"/>
                        <a:ea typeface="华文细黑" panose="02010600040101010101" charset="-122"/>
                      </a:endParaRPr>
                    </a:p>
                  </a:txBody>
                  <a:tcPr marL="12700" marR="12700" marT="12700" vert="horz" anchor="b" anchorCtr="0">
                    <a:lnL>
                      <a:noFill/>
                    </a:lnL>
                    <a:lnR cap="flat">
                      <a:noFill/>
                    </a:lnR>
                    <a:lnT w="6350" cap="flat" cmpd="sng">
                      <a:solidFill>
                        <a:srgbClr val="000000"/>
                      </a:solidFill>
                      <a:prstDash val="solid"/>
                      <a:headEnd type="none" w="med" len="med"/>
                      <a:tailEnd type="none" w="med" len="med"/>
                    </a:lnT>
                    <a:lnB cap="flat">
                      <a:noFill/>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322580"/>
            <a:ext cx="8229600" cy="5803900"/>
          </a:xfrm>
        </p:spPr>
        <p:txBody>
          <a:bodyPr/>
          <a:p>
            <a:r>
              <a:rPr lang="zh-CN" altLang="en-US" sz="2000"/>
              <a:t>企业优势大足永晟</a:t>
            </a:r>
            <a:endParaRPr lang="zh-CN" altLang="en-US" sz="2000"/>
          </a:p>
          <a:p>
            <a:r>
              <a:rPr lang="en-US" altLang="zh-CN" sz="1800"/>
              <a:t>1.</a:t>
            </a:r>
            <a:r>
              <a:rPr lang="zh-CN" altLang="en-US" sz="1800"/>
              <a:t>大足区是重庆主城都市区桥头堡城市，五金、汽摩等工业基础较好，大足石刻等旅游资源丰富。2021 年重庆市及大足区经济保持快速增长，大足区是重庆主城都市区桥头堡城市，国家推动成渝地区双城经济圈建设的战略部署为重庆市和大足区高质量发展带来历史性机遇；大足区以五金、汽摩等为代表的工业对经济拉动作用仍较强，以大足石刻为核心的旅游服务业蓬勃发展。</a:t>
            </a:r>
            <a:endParaRPr lang="zh-CN" altLang="en-US" sz="1800"/>
          </a:p>
          <a:p>
            <a:endParaRPr lang="en-US" altLang="zh-CN" sz="1800"/>
          </a:p>
          <a:p>
            <a:r>
              <a:rPr lang="en-US" altLang="zh-CN" sz="1800"/>
              <a:t>2..</a:t>
            </a:r>
            <a:r>
              <a:rPr lang="zh-CN" altLang="en-US" sz="1800"/>
              <a:t>工程代建和土地整理业务专营性较强，可持续性较好。公司是重庆市大足高新技术产业开发区（以下简称“大足高新区”）内核心的基础设施建设和土地整理实施主体，业务在区域内具有专营性；目前大足高新区尚处于建设初期，基建需求较大，公司储备的工程代建和土地整理项目量较为充足，未来业务来源有保障。</a:t>
            </a:r>
            <a:endParaRPr lang="zh-CN" altLang="en-US" sz="1800"/>
          </a:p>
          <a:p>
            <a:endParaRPr lang="en-US" altLang="zh-CN" sz="1800"/>
          </a:p>
          <a:p>
            <a:r>
              <a:rPr lang="en-US" altLang="zh-CN" sz="1800"/>
              <a:t>3.</a:t>
            </a:r>
            <a:r>
              <a:rPr lang="zh-CN" altLang="en-US" sz="1800"/>
              <a:t> 获得的外部支持力度仍较大。2021 年，公司受到政府及股东注入 1.74 亿元货币资金及 6 宗土地，土地账面价值合计13.77 亿元，规模较大，有效提升了资本实力；同期继续获得一定规模政府补助，提升了公司的利润水平。</a:t>
            </a:r>
            <a:endParaRPr lang="zh-CN" altLang="en-US" sz="1800"/>
          </a:p>
          <a:p>
            <a:endParaRPr lang="en-US" altLang="zh-CN" sz="1800"/>
          </a:p>
          <a:p>
            <a:endParaRPr lang="zh-CN" altLang="en-US" sz="1800"/>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TABLE_BEAUTIFY" val="smartTable{60c9a043-e99f-4b3a-91a4-b51266e05dc2}"/>
  <p:tag name="TABLE_ENDDRAG_ORIGIN_RECT" val="658*411"/>
  <p:tag name="TABLE_ENDDRAG_RECT" val="50*58*658*411"/>
</p:tagLst>
</file>

<file path=ppt/tags/tag64.xml><?xml version="1.0" encoding="utf-8"?>
<p:tagLst xmlns:p="http://schemas.openxmlformats.org/presentationml/2006/main">
  <p:tag name="KSO_WM_UNIT_TABLE_BEAUTIFY" val="smartTable{af05555e-52e2-428d-b3f6-f1e075a8f402}"/>
  <p:tag name="TABLE_ENDDRAG_ORIGIN_RECT" val="664*409"/>
  <p:tag name="TABLE_ENDDRAG_RECT" val="13*5*664*409"/>
</p:tagLst>
</file>

<file path=ppt/tags/tag65.xml><?xml version="1.0" encoding="utf-8"?>
<p:tagLst xmlns:p="http://schemas.openxmlformats.org/presentationml/2006/main">
  <p:tag name="KSO_WM_UNIT_TABLE_BEAUTIFY" val="smartTable{c4ca2ef5-70f7-4952-af68-89d3f692e832}"/>
  <p:tag name="TABLE_ENDDRAG_ORIGIN_RECT" val="664*422"/>
  <p:tag name="TABLE_ENDDRAG_RECT" val="36*66*664*422"/>
</p:tagLst>
</file>

<file path=ppt/tags/tag66.xml><?xml version="1.0" encoding="utf-8"?>
<p:tagLst xmlns:p="http://schemas.openxmlformats.org/presentationml/2006/main">
  <p:tag name="KSO_WM_UNIT_TABLE_BEAUTIFY" val="smartTable{ffd1b777-b23f-4c50-b3e4-9ac14f43a8a3}"/>
  <p:tag name="TABLE_ENDDRAG_ORIGIN_RECT" val="644*369"/>
  <p:tag name="TABLE_ENDDRAG_RECT" val="26*35*644*369"/>
</p:tagLst>
</file>

<file path=ppt/tags/tag67.xml><?xml version="1.0" encoding="utf-8"?>
<p:tagLst xmlns:p="http://schemas.openxmlformats.org/presentationml/2006/main">
  <p:tag name="COMMONDATA" val="eyJoZGlkIjoiZmY4MGZlNThlYzVjOTlkMTNkZTQ5MzI1MDJiZjE1MzIifQ=="/>
  <p:tag name="KSO_WPP_MARK_KEY" val="79718d0e-0e41-447c-affc-c59a4d3da84e"/>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8452</Words>
  <Application>WPS 演示</Application>
  <PresentationFormat/>
  <Paragraphs>784</Paragraphs>
  <Slides>29</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29</vt:i4>
      </vt:variant>
    </vt:vector>
  </HeadingPairs>
  <TitlesOfParts>
    <vt:vector size="42" baseType="lpstr">
      <vt:lpstr>Arial</vt:lpstr>
      <vt:lpstr>宋体</vt:lpstr>
      <vt:lpstr>Wingdings</vt:lpstr>
      <vt:lpstr>华文细黑</vt:lpstr>
      <vt:lpstr>微软雅黑</vt:lpstr>
      <vt:lpstr>Arial Unicode MS</vt:lpstr>
      <vt:lpstr>Calibri</vt:lpstr>
      <vt:lpstr>汉仪晴空体简</vt:lpstr>
      <vt:lpstr>Times New Roman</vt:lpstr>
      <vt:lpstr>Calibri</vt:lpstr>
      <vt:lpstr>Wingdings</vt:lpstr>
      <vt:lpstr>默认设计模板</vt:lpstr>
      <vt:lpstr>自定义设计方案</vt:lpstr>
      <vt:lpstr>金谷信托大足永晟项目分析</vt:lpstr>
      <vt:lpstr>金谷信托-RX62号·重庆大足标债 集合资金信托计划项目资料</vt:lpstr>
      <vt:lpstr>重庆大足永晟实业发展有限公司</vt:lpstr>
      <vt:lpstr>企业控股关系</vt:lpstr>
      <vt:lpstr>区域经济</vt:lpstr>
      <vt:lpstr>同区域平台</vt:lpstr>
      <vt:lpstr>大足永晟主要财务指标</vt:lpstr>
      <vt:lpstr>PowerPoint 演示文稿</vt:lpstr>
      <vt:lpstr>PowerPoint 演示文稿</vt:lpstr>
      <vt:lpstr>PowerPoint 演示文稿</vt:lpstr>
      <vt:lpstr>银行授信情况</vt:lpstr>
      <vt:lpstr>大足永晟流通债券</vt:lpstr>
      <vt:lpstr>PowerPoint 演示文稿</vt:lpstr>
      <vt:lpstr>大足永晟公司2021年2020年营业收入情况</vt:lpstr>
      <vt:lpstr>PowerPoint 演示文稿</vt:lpstr>
      <vt:lpstr>担保企业介绍重庆大足国有资产经营管理集团有限公司</vt:lpstr>
      <vt:lpstr>担保企业控股关系</vt:lpstr>
      <vt:lpstr>担保企业大足国资主要财务数据</vt:lpstr>
      <vt:lpstr>PowerPoint 演示文稿</vt:lpstr>
      <vt:lpstr>PowerPoint 演示文稿</vt:lpstr>
      <vt:lpstr>银行授信</vt:lpstr>
      <vt:lpstr>流通债券情况</vt:lpstr>
      <vt:lpstr>债券偿付安排</vt:lpstr>
      <vt:lpstr>大足国资主营业务情况</vt:lpstr>
      <vt:lpstr>PowerPoint 演示文稿</vt:lpstr>
      <vt:lpstr>PowerPoint 演示文稿</vt:lpstr>
      <vt:lpstr>发行机构金谷信托介绍</vt:lpstr>
      <vt:lpstr>金谷信托股权结构</vt:lpstr>
      <vt:lpstr>项目点评</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jingu信托大足永晟项目分析</dc:title>
  <dc:creator>Administrator</dc:creator>
  <cp:lastModifiedBy>XY</cp:lastModifiedBy>
  <cp:revision>15</cp:revision>
  <dcterms:created xsi:type="dcterms:W3CDTF">2022-07-05T08:57:00Z</dcterms:created>
  <dcterms:modified xsi:type="dcterms:W3CDTF">2022-07-07T02:08:09Z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6EF443017AB44CA59E28A0F901C23B8D</vt:lpwstr>
  </property>
</Properties>
</file>